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5" r:id="rId5"/>
    <p:sldId id="270" r:id="rId6"/>
    <p:sldId id="286" r:id="rId7"/>
    <p:sldId id="289" r:id="rId8"/>
    <p:sldId id="288" r:id="rId9"/>
    <p:sldId id="290" r:id="rId10"/>
    <p:sldId id="291" r:id="rId11"/>
    <p:sldId id="421" r:id="rId12"/>
    <p:sldId id="283" r:id="rId13"/>
    <p:sldId id="284" r:id="rId14"/>
    <p:sldId id="293" r:id="rId15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F3BEF-B4C8-45D5-AA66-2BA8326E8690}" v="4" dt="2021-12-21T10:35:32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CE3F7-F4D9-474E-8208-18D9CD9A18FF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F926A-653A-478E-B191-297A537EC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37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16717-F5C2-462E-93DD-7E40DE8A4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59E205-8513-4937-8B83-DD20F6285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C25F2D-2882-4B72-857F-43B43FCD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93FD6-A856-4AC2-8D6E-38EB9F1C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A987A7-D4CD-40FA-A92D-F30CF039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9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46956-EED8-4EFD-A61C-0BAD29F9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9C6A2D-BC7E-459F-A90B-90C811152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D3ACF-6583-4F10-9DC6-5F10ACFA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6A4100-3065-4BC2-8B64-B17B7953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07F6F6-B968-4408-B096-104604B2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28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CD8C6F-2C84-4360-AFA2-42869EC62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68F656-1521-42C7-8865-6422F32E9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4484E8-C22B-4BD2-B727-A011095E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8C04EB-586B-4B01-8308-4E28151B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3CC02-5728-4DC7-9BA4-F3B3DFA0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00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3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BCC5D-EFE0-42F9-A982-9C288E45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CB927-6D4A-4B07-ABF5-DAB4368B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050EA1-50AA-43CC-AFFA-E9857CA9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A031F5-79AF-4F8B-A7C5-2C202F9B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2E894C-C72C-4C5A-BD41-A665C78B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11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1BA35-8465-47B6-BDC6-DC1970D76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EBBEA8-E3D0-48D4-933D-FAC5F3DF6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10058D-400F-4BA1-A755-76D0A2EB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75585E-7B84-48D8-BD8C-B7A86DFD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76D7C8-BC89-4AB7-A89C-E898D336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7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60168-6D6C-4B55-9FB5-7C6CFF7B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C4241F-3DD7-43D2-BA42-6DC1D0FD5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C1845C-3E79-44E3-955D-0EA241F4D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3D70A-A775-4B20-A3F5-00A12427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F2A2F3-B708-4869-B766-11687B0F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BD4E79-018A-4144-8FBB-5F17977D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69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A761D-B9F5-470C-A510-C24ADC9E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1DCCF-1DD8-457C-9DD8-DA1B97852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C164D6-DBEF-44F1-A49B-CFD60CE19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9B9717-B356-4E13-A1DE-D75429E9E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D62D15-DD79-4B52-B884-5FBB81352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AB892B-64F6-4529-A404-022AD3CB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4EADEC-A3D5-43BC-BF67-E04411FE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7D694D-CA20-4DCF-9F5F-38875E96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80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34639-5111-4D74-89A6-E57CAAA1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64E1BF-0FCA-4C70-8449-2DFE1BB4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21A77A-3C04-4581-93BA-A12BCF60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C77AFD-6F58-4B65-8F30-D9CC5562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55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7A7B2BA-50DB-4CDF-AA68-25E60B0A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1E992D-A55D-4552-BFCB-4F8562DB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CE4160-F9F4-4BE6-9173-A02AECF4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12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D58C2-5D33-43DB-8B64-B505E4A4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BA10F4-1D72-4C60-B3FD-152F73B27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A04D74-43C1-4EE3-8C82-9B2097D8A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9A13A6-0838-495F-B591-ABAF6103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F604C1-B57F-46D9-BBB0-07BC8359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556202-A2D2-40BE-B49C-2FA17C7A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6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A9972-30D7-4C98-8E43-2C988E23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84186C-7D7B-4675-B070-7126CDEE6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7E7CBF-8223-4D90-9855-72944A3E9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17104D-2384-4FB1-B061-093A1572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17116B-8B18-428E-AC5C-3E321624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06A1DF-B789-40DF-981F-F386A46F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61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25244F-25D0-4972-8589-97902AC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2DCF4-DEA2-4AE9-A910-0139AF1D9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57FDC-4E33-4D56-BE80-481D1D9A7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38F0-19D7-495B-9FD6-99DC5CEE34EA}" type="datetimeFigureOut">
              <a:rPr lang="es-ES" smtClean="0"/>
              <a:t>14/06/2022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BA3CE6-217B-477F-9AB3-DA4D90B05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0B691-E902-44A5-A4B1-AEA8A0FA9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05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625611" y="1934783"/>
            <a:ext cx="4479224" cy="952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Presidente del Consejo de Administración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008957" y="3789392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i="1" dirty="0">
                <a:solidFill>
                  <a:schemeClr val="tx2"/>
                </a:solidFill>
              </a:rPr>
              <a:t>David Pérez</a:t>
            </a:r>
          </a:p>
          <a:p>
            <a:pPr algn="ctr"/>
            <a:r>
              <a:rPr lang="es-ES" i="1" dirty="0">
                <a:solidFill>
                  <a:schemeClr val="tx2"/>
                </a:solidFill>
              </a:rPr>
              <a:t>Consejero  Delegado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4" name="2 Rectángulo">
            <a:extLst>
              <a:ext uri="{FF2B5EF4-FFF2-40B4-BE49-F238E27FC236}">
                <a16:creationId xmlns:a16="http://schemas.microsoft.com/office/drawing/2014/main" id="{ED55E6D6-4CB2-41D5-B6CA-02258C87567E}"/>
              </a:ext>
            </a:extLst>
          </p:cNvPr>
          <p:cNvSpPr/>
          <p:nvPr/>
        </p:nvSpPr>
        <p:spPr>
          <a:xfrm>
            <a:off x="339635" y="389479"/>
            <a:ext cx="1105117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i="1" dirty="0">
                <a:solidFill>
                  <a:schemeClr val="tx2"/>
                </a:solidFill>
              </a:rPr>
              <a:t>ORGANIGRAMA SPET, TURISMO DE TENERIFE, S.A.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31C3C2D4-C9DD-49EA-8537-A9EBF59D80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411" y="6406713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3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764414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Innovación, IT y TCB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511824" y="2132857"/>
            <a:ext cx="3024336" cy="646331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dirty="0">
                <a:solidFill>
                  <a:schemeClr val="tx2"/>
                </a:solidFill>
              </a:rPr>
              <a:t>Terry Mederos  Ramírez</a:t>
            </a:r>
          </a:p>
        </p:txBody>
      </p:sp>
      <p:sp>
        <p:nvSpPr>
          <p:cNvPr id="5" name="7 Rectángulo">
            <a:extLst>
              <a:ext uri="{FF2B5EF4-FFF2-40B4-BE49-F238E27FC236}">
                <a16:creationId xmlns:a16="http://schemas.microsoft.com/office/drawing/2014/main" id="{E075DC1C-C7C4-49A7-836D-4267A84F05F6}"/>
              </a:ext>
            </a:extLst>
          </p:cNvPr>
          <p:cNvSpPr/>
          <p:nvPr/>
        </p:nvSpPr>
        <p:spPr>
          <a:xfrm>
            <a:off x="841655" y="3182559"/>
            <a:ext cx="3670169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Diego Fernández Rodríguez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Innovación, IT y TCB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7 Rectángulo">
            <a:extLst>
              <a:ext uri="{FF2B5EF4-FFF2-40B4-BE49-F238E27FC236}">
                <a16:creationId xmlns:a16="http://schemas.microsoft.com/office/drawing/2014/main" id="{1521426A-6AAF-45DA-985A-BED2F48FE57D}"/>
              </a:ext>
            </a:extLst>
          </p:cNvPr>
          <p:cNvSpPr/>
          <p:nvPr/>
        </p:nvSpPr>
        <p:spPr>
          <a:xfrm>
            <a:off x="4730698" y="3182559"/>
            <a:ext cx="3670169" cy="526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Amanda de Armas Jiménez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Coordinadora Innovación, IT y TCB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7" name="7 Rectángulo">
            <a:extLst>
              <a:ext uri="{FF2B5EF4-FFF2-40B4-BE49-F238E27FC236}">
                <a16:creationId xmlns:a16="http://schemas.microsoft.com/office/drawing/2014/main" id="{0D4D008B-E8E7-4FCF-AB38-9CEE6C3D702C}"/>
              </a:ext>
            </a:extLst>
          </p:cNvPr>
          <p:cNvSpPr/>
          <p:nvPr/>
        </p:nvSpPr>
        <p:spPr>
          <a:xfrm>
            <a:off x="8619742" y="3182559"/>
            <a:ext cx="3393294" cy="526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Arantxa Martín Medina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Innovación, IT y TCB</a:t>
            </a:r>
            <a:endParaRPr lang="es-ES" sz="1600" dirty="0">
              <a:solidFill>
                <a:schemeClr val="tx2"/>
              </a:solidFill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19315DAD-4686-4A3E-9111-E5E675B568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642" y="6352004"/>
            <a:ext cx="1190879" cy="280988"/>
          </a:xfrm>
          <a:prstGeom prst="rect">
            <a:avLst/>
          </a:prstGeom>
        </p:spPr>
      </p:pic>
      <p:sp>
        <p:nvSpPr>
          <p:cNvPr id="9" name="11 Rectángulo">
            <a:extLst>
              <a:ext uri="{FF2B5EF4-FFF2-40B4-BE49-F238E27FC236}">
                <a16:creationId xmlns:a16="http://schemas.microsoft.com/office/drawing/2014/main" id="{3B510669-0936-457A-93EC-323BCABD0944}"/>
              </a:ext>
            </a:extLst>
          </p:cNvPr>
          <p:cNvSpPr/>
          <p:nvPr/>
        </p:nvSpPr>
        <p:spPr>
          <a:xfrm>
            <a:off x="748327" y="3924929"/>
            <a:ext cx="3856824" cy="479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596BD51-F792-448E-8AE7-AA92B703E2AC}"/>
              </a:ext>
            </a:extLst>
          </p:cNvPr>
          <p:cNvSpPr txBox="1"/>
          <p:nvPr/>
        </p:nvSpPr>
        <p:spPr>
          <a:xfrm>
            <a:off x="-526409" y="3841419"/>
            <a:ext cx="56688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tx2"/>
                </a:solidFill>
              </a:rPr>
              <a:t>Marcos Díaz González</a:t>
            </a:r>
          </a:p>
          <a:p>
            <a:pPr algn="ctr"/>
            <a:r>
              <a:rPr lang="es-ES" sz="1800" i="1" dirty="0">
                <a:solidFill>
                  <a:schemeClr val="tx2"/>
                </a:solidFill>
              </a:rPr>
              <a:t> </a:t>
            </a:r>
            <a:r>
              <a:rPr lang="es-ES" sz="1600" i="1" dirty="0">
                <a:solidFill>
                  <a:schemeClr val="tx2"/>
                </a:solidFill>
              </a:rPr>
              <a:t>Técnico Sistemas Informáticos </a:t>
            </a:r>
          </a:p>
        </p:txBody>
      </p:sp>
      <p:sp>
        <p:nvSpPr>
          <p:cNvPr id="11" name="2 Rectángulo">
            <a:extLst>
              <a:ext uri="{FF2B5EF4-FFF2-40B4-BE49-F238E27FC236}">
                <a16:creationId xmlns:a16="http://schemas.microsoft.com/office/drawing/2014/main" id="{82ECCC65-3F62-454B-9AA2-2A53B89CD5F2}"/>
              </a:ext>
            </a:extLst>
          </p:cNvPr>
          <p:cNvSpPr/>
          <p:nvPr/>
        </p:nvSpPr>
        <p:spPr>
          <a:xfrm>
            <a:off x="4813379" y="3924929"/>
            <a:ext cx="3675383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Iván Siliuto Beltrán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 de desarrollos informáticos</a:t>
            </a:r>
          </a:p>
        </p:txBody>
      </p:sp>
    </p:spTree>
    <p:extLst>
      <p:ext uri="{BB962C8B-B14F-4D97-AF65-F5344CB8AC3E}">
        <p14:creationId xmlns:p14="http://schemas.microsoft.com/office/powerpoint/2010/main" val="294973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20992" y="948044"/>
            <a:ext cx="794697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20993" y="2569053"/>
            <a:ext cx="3658984" cy="617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Mónica Fuentes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7583" y="957867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12790" y="188640"/>
            <a:ext cx="795644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Marketing y  Comunicación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488210" y="2609426"/>
            <a:ext cx="3667182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Tatiana González Pérez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848523" y="1689071"/>
            <a:ext cx="449495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Gema Gijón Vicente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a la Dirección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18" name="2 Rectángulo">
            <a:extLst>
              <a:ext uri="{FF2B5EF4-FFF2-40B4-BE49-F238E27FC236}">
                <a16:creationId xmlns:a16="http://schemas.microsoft.com/office/drawing/2014/main" id="{E7D46749-ABAA-4968-9A59-4C490ECABACF}"/>
              </a:ext>
            </a:extLst>
          </p:cNvPr>
          <p:cNvSpPr/>
          <p:nvPr/>
        </p:nvSpPr>
        <p:spPr>
          <a:xfrm>
            <a:off x="6521003" y="3806166"/>
            <a:ext cx="3658986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Alfonso Rivero García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Responsable de  gestión de almacén y logística</a:t>
            </a:r>
          </a:p>
        </p:txBody>
      </p:sp>
      <p:sp>
        <p:nvSpPr>
          <p:cNvPr id="12" name="2 Rectángulo">
            <a:extLst>
              <a:ext uri="{FF2B5EF4-FFF2-40B4-BE49-F238E27FC236}">
                <a16:creationId xmlns:a16="http://schemas.microsoft.com/office/drawing/2014/main" id="{9E756F21-5F8E-44C2-B5F6-FAC75B95BFD5}"/>
              </a:ext>
            </a:extLst>
          </p:cNvPr>
          <p:cNvSpPr/>
          <p:nvPr/>
        </p:nvSpPr>
        <p:spPr>
          <a:xfrm>
            <a:off x="6632720" y="4470644"/>
            <a:ext cx="3435551" cy="4716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Eva Montesino González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 Administrativa</a:t>
            </a:r>
          </a:p>
        </p:txBody>
      </p:sp>
      <p:sp>
        <p:nvSpPr>
          <p:cNvPr id="16" name="5 Rectángulo">
            <a:extLst>
              <a:ext uri="{FF2B5EF4-FFF2-40B4-BE49-F238E27FC236}">
                <a16:creationId xmlns:a16="http://schemas.microsoft.com/office/drawing/2014/main" id="{4FF4F200-F1CF-4BB7-954C-DD71B82580EA}"/>
              </a:ext>
            </a:extLst>
          </p:cNvPr>
          <p:cNvSpPr/>
          <p:nvPr/>
        </p:nvSpPr>
        <p:spPr>
          <a:xfrm>
            <a:off x="2220993" y="3328102"/>
            <a:ext cx="3658984" cy="617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Sara Bethencourt Carnicero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F71DDADB-D29A-46F6-BAAE-D1312608F1AC}"/>
              </a:ext>
            </a:extLst>
          </p:cNvPr>
          <p:cNvSpPr/>
          <p:nvPr/>
        </p:nvSpPr>
        <p:spPr>
          <a:xfrm>
            <a:off x="2212790" y="4096989"/>
            <a:ext cx="3650782" cy="6700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Cristina González Rodríguez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CD16F2D8-7E0D-4ECA-97B5-320F49049DD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935" y="6336374"/>
            <a:ext cx="1190879" cy="280988"/>
          </a:xfrm>
          <a:prstGeom prst="rect">
            <a:avLst/>
          </a:prstGeom>
        </p:spPr>
      </p:pic>
      <p:sp>
        <p:nvSpPr>
          <p:cNvPr id="20" name="9 Rectángulo">
            <a:extLst>
              <a:ext uri="{FF2B5EF4-FFF2-40B4-BE49-F238E27FC236}">
                <a16:creationId xmlns:a16="http://schemas.microsoft.com/office/drawing/2014/main" id="{069DD80B-F96B-427A-BB71-81FA608C1AE7}"/>
              </a:ext>
            </a:extLst>
          </p:cNvPr>
          <p:cNvSpPr/>
          <p:nvPr/>
        </p:nvSpPr>
        <p:spPr>
          <a:xfrm>
            <a:off x="6488210" y="3195154"/>
            <a:ext cx="3691779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Octavio Toledo Negrín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</a:p>
        </p:txBody>
      </p:sp>
    </p:spTree>
    <p:extLst>
      <p:ext uri="{BB962C8B-B14F-4D97-AF65-F5344CB8AC3E}">
        <p14:creationId xmlns:p14="http://schemas.microsoft.com/office/powerpoint/2010/main" val="392363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79576" y="500042"/>
            <a:ext cx="817414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Consejero  Delegado y Conectividad</a:t>
            </a: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David Pérez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596066" y="3525326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Marketing y Comunicación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279576" y="5299973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Promoción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Pia Louw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80239" y="2347275"/>
            <a:ext cx="3857652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chemeClr val="tx2"/>
              </a:solidFill>
            </a:endParaRPr>
          </a:p>
          <a:p>
            <a:pPr algn="ctr"/>
            <a:r>
              <a:rPr lang="es-ES" sz="1400" b="1" dirty="0">
                <a:solidFill>
                  <a:schemeClr val="tx2"/>
                </a:solidFill>
              </a:rPr>
              <a:t>Producto Turístico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Aida Cedrés Díaz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596066" y="1562133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Asociados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Rosana Parra Hidalgo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279576" y="1526414"/>
            <a:ext cx="385765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Administración, finanzas, servicios jurídicos y Promoción Económica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Carmelo </a:t>
            </a:r>
            <a:r>
              <a:rPr lang="es-ES" sz="1600" i="1" dirty="0" err="1">
                <a:solidFill>
                  <a:schemeClr val="tx2"/>
                </a:solidFill>
              </a:rPr>
              <a:t>Ortíz</a:t>
            </a:r>
            <a:r>
              <a:rPr lang="es-ES" sz="1600" i="1" dirty="0">
                <a:solidFill>
                  <a:schemeClr val="tx2"/>
                </a:solidFill>
              </a:rPr>
              <a:t> García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279576" y="3525326"/>
            <a:ext cx="3857651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Investigación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596066" y="2357430"/>
            <a:ext cx="385765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chemeClr val="tx2"/>
              </a:solidFill>
            </a:endParaRPr>
          </a:p>
          <a:p>
            <a:pPr algn="ctr"/>
            <a:r>
              <a:rPr lang="es-ES" sz="1400" b="1" dirty="0">
                <a:solidFill>
                  <a:schemeClr val="tx2"/>
                </a:solidFill>
              </a:rPr>
              <a:t>Innovación, IT y TCB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Terry Mederos Ramírez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279576" y="4417042"/>
            <a:ext cx="3857651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Espacio Turístico, RRHH y Tenerife Film Commission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Ricardo Martínez Cedrés</a:t>
            </a: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3C986ABA-5114-4214-A0DE-F83050329A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565" y="6357958"/>
            <a:ext cx="1190879" cy="2809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Consejero Delegado  y Conectividad</a:t>
            </a: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David Pérez</a:t>
            </a:r>
          </a:p>
        </p:txBody>
      </p:sp>
      <p:sp>
        <p:nvSpPr>
          <p:cNvPr id="5" name="9 Rectángulo">
            <a:extLst>
              <a:ext uri="{FF2B5EF4-FFF2-40B4-BE49-F238E27FC236}">
                <a16:creationId xmlns:a16="http://schemas.microsoft.com/office/drawing/2014/main" id="{2489FE83-6E1B-4418-B5C8-5BAFAAA7C727}"/>
              </a:ext>
            </a:extLst>
          </p:cNvPr>
          <p:cNvSpPr/>
          <p:nvPr/>
        </p:nvSpPr>
        <p:spPr>
          <a:xfrm>
            <a:off x="2165898" y="2453582"/>
            <a:ext cx="3418363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Mercedes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</p:txBody>
      </p:sp>
      <p:sp>
        <p:nvSpPr>
          <p:cNvPr id="6" name="11 Rectángulo">
            <a:extLst>
              <a:ext uri="{FF2B5EF4-FFF2-40B4-BE49-F238E27FC236}">
                <a16:creationId xmlns:a16="http://schemas.microsoft.com/office/drawing/2014/main" id="{97AA6BEE-2CC7-4525-AA7B-CD1ED9590B74}"/>
              </a:ext>
            </a:extLst>
          </p:cNvPr>
          <p:cNvSpPr/>
          <p:nvPr/>
        </p:nvSpPr>
        <p:spPr>
          <a:xfrm>
            <a:off x="6122697" y="2976973"/>
            <a:ext cx="3856824" cy="479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A60AAE8-7B72-45C0-AE85-BB7B2655C0BC}"/>
              </a:ext>
            </a:extLst>
          </p:cNvPr>
          <p:cNvSpPr/>
          <p:nvPr/>
        </p:nvSpPr>
        <p:spPr>
          <a:xfrm>
            <a:off x="6122697" y="2878321"/>
            <a:ext cx="38211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Eusebio Díaz Mejías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 Fondos Next </a:t>
            </a:r>
            <a:r>
              <a:rPr lang="es-ES" sz="1600" i="1" dirty="0" err="1">
                <a:solidFill>
                  <a:schemeClr val="tx2"/>
                </a:solidFill>
              </a:rPr>
              <a:t>Generation</a:t>
            </a:r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id="{0D181FF4-9575-45FA-B887-EAD97C50DBD0}"/>
              </a:ext>
            </a:extLst>
          </p:cNvPr>
          <p:cNvSpPr/>
          <p:nvPr/>
        </p:nvSpPr>
        <p:spPr>
          <a:xfrm>
            <a:off x="6158416" y="2404256"/>
            <a:ext cx="3821105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Rodríguez </a:t>
            </a:r>
            <a:r>
              <a:rPr lang="es-ES" sz="1600" b="1" dirty="0" err="1">
                <a:solidFill>
                  <a:schemeClr val="tx2"/>
                </a:solidFill>
              </a:rPr>
              <a:t>Adanero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Conectividad Aérea</a:t>
            </a: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C9134373-FFB3-4067-BB8B-D317B786E2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73" y="6266035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6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60191" y="1328955"/>
            <a:ext cx="7930472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60192" y="3119332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Miguel Matz Falero</a:t>
            </a: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Coordinador Administración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0854" y="4681004"/>
            <a:ext cx="3819365" cy="622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María del Cristo Padrón Delgado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72470" y="2404133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Fátima  González Mendez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Administración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60192" y="3818110"/>
            <a:ext cx="382110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Margarita García </a:t>
            </a:r>
            <a:r>
              <a:rPr lang="es-ES" sz="1600" b="1" dirty="0" err="1">
                <a:solidFill>
                  <a:schemeClr val="tx2"/>
                </a:solidFill>
              </a:rPr>
              <a:t>García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Coordinadora Servicios Jurídicos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Carmelo Ortiz García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72469" y="265778"/>
            <a:ext cx="7895497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>
                <a:solidFill>
                  <a:schemeClr val="tx2"/>
                </a:solidFill>
              </a:rPr>
              <a:t>Administración, finanzas, servicios jurídicos y Promoción Económica </a:t>
            </a: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F9F10B12-826B-4BCC-A1F5-1BE5CFE65325}"/>
              </a:ext>
            </a:extLst>
          </p:cNvPr>
          <p:cNvSpPr/>
          <p:nvPr/>
        </p:nvSpPr>
        <p:spPr>
          <a:xfrm>
            <a:off x="6275860" y="2398858"/>
            <a:ext cx="3833383" cy="471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Andreas Fischer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Promoción Económica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3" name="9 Rectángulo">
            <a:extLst>
              <a:ext uri="{FF2B5EF4-FFF2-40B4-BE49-F238E27FC236}">
                <a16:creationId xmlns:a16="http://schemas.microsoft.com/office/drawing/2014/main" id="{275331AD-EB19-4D22-8516-07ADF9B22C98}"/>
              </a:ext>
            </a:extLst>
          </p:cNvPr>
          <p:cNvSpPr/>
          <p:nvPr/>
        </p:nvSpPr>
        <p:spPr>
          <a:xfrm>
            <a:off x="6288138" y="3834824"/>
            <a:ext cx="382110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Manuela Rabaneda Cárdenas</a:t>
            </a: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Coordinadora Servicios Jurídicos</a:t>
            </a:r>
          </a:p>
        </p:txBody>
      </p:sp>
      <p:sp>
        <p:nvSpPr>
          <p:cNvPr id="12" name="9 Rectángulo">
            <a:extLst>
              <a:ext uri="{FF2B5EF4-FFF2-40B4-BE49-F238E27FC236}">
                <a16:creationId xmlns:a16="http://schemas.microsoft.com/office/drawing/2014/main" id="{7D1DED5F-FCC7-42CD-884D-EBE5ACE2F8D4}"/>
              </a:ext>
            </a:extLst>
          </p:cNvPr>
          <p:cNvSpPr/>
          <p:nvPr/>
        </p:nvSpPr>
        <p:spPr>
          <a:xfrm>
            <a:off x="6298557" y="3077651"/>
            <a:ext cx="382110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González Hernández</a:t>
            </a: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Coordinadora Servicios Jurídicos</a:t>
            </a:r>
          </a:p>
        </p:txBody>
      </p:sp>
      <p:pic>
        <p:nvPicPr>
          <p:cNvPr id="18" name="Picture 9">
            <a:extLst>
              <a:ext uri="{FF2B5EF4-FFF2-40B4-BE49-F238E27FC236}">
                <a16:creationId xmlns:a16="http://schemas.microsoft.com/office/drawing/2014/main" id="{46ED6721-CBDB-43CD-AF6B-27C911827E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19" y="6430159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0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40807" y="933230"/>
            <a:ext cx="7927159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72033" y="3135287"/>
            <a:ext cx="385262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Andreja Vilotijevic Novakovic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861728" y="4782741"/>
            <a:ext cx="3861180" cy="917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Sara Pombar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891276" y="2493189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Sonsoles </a:t>
            </a:r>
            <a:r>
              <a:rPr lang="es-ES" sz="1600" b="1" dirty="0" err="1">
                <a:solidFill>
                  <a:schemeClr val="tx2"/>
                </a:solidFill>
              </a:rPr>
              <a:t>Ravina</a:t>
            </a:r>
            <a:r>
              <a:rPr lang="es-ES" sz="1600" b="1" dirty="0">
                <a:solidFill>
                  <a:schemeClr val="tx2"/>
                </a:solidFill>
              </a:rPr>
              <a:t>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75720" y="1644036"/>
            <a:ext cx="446449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Carlos Álvarez Arrocha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Adjunto la Dirección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866654" y="3959014"/>
            <a:ext cx="385625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Victoria de la Rosa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953050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Aida Cedrés Díaz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40807" y="188640"/>
            <a:ext cx="7927159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Producto Turístico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DC45A941-504F-4DFD-B237-CD65B5C5AF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826" y="6359821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4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18169" y="1328955"/>
            <a:ext cx="8072494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134826" y="2368217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Alejandro García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134826" y="3039390"/>
            <a:ext cx="3854109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Marjorie Pérez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Investigación Turística</a:t>
            </a: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C2FD5E94-4D22-4C17-A0CD-EBC8A30A96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165" y="6367636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7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6881" y="1328955"/>
            <a:ext cx="8155684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66884" y="3462856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Ana Vega Álvarez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</a:t>
            </a:r>
            <a:r>
              <a:rPr lang="es-ES" sz="1600" i="1" dirty="0" err="1">
                <a:solidFill>
                  <a:schemeClr val="tx2"/>
                </a:solidFill>
              </a:rPr>
              <a:t>Infoten</a:t>
            </a:r>
            <a:r>
              <a:rPr lang="es-ES" sz="1600" i="1" dirty="0">
                <a:solidFill>
                  <a:schemeClr val="tx2"/>
                </a:solidFill>
              </a:rPr>
              <a:t> y RRHH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66884" y="2512301"/>
            <a:ext cx="382110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Concha Díaz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marca Tenerife Film </a:t>
            </a:r>
            <a:r>
              <a:rPr lang="es-ES" sz="1600" i="1" dirty="0" err="1">
                <a:solidFill>
                  <a:schemeClr val="tx2"/>
                </a:solidFill>
              </a:rPr>
              <a:t>Comission</a:t>
            </a:r>
            <a:endParaRPr lang="es-ES" sz="1600" i="1" dirty="0">
              <a:solidFill>
                <a:schemeClr val="tx2"/>
              </a:solidFill>
            </a:endParaRP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341720" y="2907157"/>
            <a:ext cx="398084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 Marina Domínguez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Ricardo Martínez Cedrés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166883" y="188640"/>
            <a:ext cx="8155683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>
                <a:solidFill>
                  <a:schemeClr val="tx2"/>
                </a:solidFill>
              </a:rPr>
              <a:t>Espacio Turístico, RRHH y Tenerife Film Commission 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A584E69B-A6E7-4F4C-BEBE-C45A7C4E62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750" y="6383267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8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89539" y="1026084"/>
            <a:ext cx="7917369" cy="8617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62567" y="3915335"/>
            <a:ext cx="3833383" cy="711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Marta Cubas Mateos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ferias y de mercado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Nacional, Países Nórdicos y Países Báltico 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168707" y="3088938"/>
            <a:ext cx="382110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Nieves Perdomo Perera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mercado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Francia y Benelux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68684" y="3952593"/>
            <a:ext cx="382716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Elena </a:t>
            </a:r>
            <a:r>
              <a:rPr lang="es-ES" sz="1600" b="1" dirty="0" err="1">
                <a:solidFill>
                  <a:schemeClr val="tx2"/>
                </a:solidFill>
              </a:rPr>
              <a:t>Mastora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Tenerife </a:t>
            </a:r>
            <a:r>
              <a:rPr lang="es-ES" sz="1600" i="1" dirty="0" err="1">
                <a:solidFill>
                  <a:schemeClr val="tx2"/>
                </a:solidFill>
              </a:rPr>
              <a:t>Select</a:t>
            </a:r>
            <a:r>
              <a:rPr lang="es-ES" sz="1600" i="1" dirty="0">
                <a:solidFill>
                  <a:schemeClr val="tx2"/>
                </a:solidFill>
              </a:rPr>
              <a:t> y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Tenerife </a:t>
            </a:r>
            <a:r>
              <a:rPr lang="es-ES" sz="1600" i="1" dirty="0" err="1">
                <a:solidFill>
                  <a:schemeClr val="tx2"/>
                </a:solidFill>
              </a:rPr>
              <a:t>Health</a:t>
            </a:r>
            <a:r>
              <a:rPr lang="es-ES" sz="1600" i="1" dirty="0">
                <a:solidFill>
                  <a:schemeClr val="tx2"/>
                </a:solidFill>
              </a:rPr>
              <a:t> Destination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162567" y="4771112"/>
            <a:ext cx="3833383" cy="711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Nuria  de Lorenzo Gutierrez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mercado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Rusia y CIS, Italia, Polonia, Israel 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41305" y="1025138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 err="1">
                <a:solidFill>
                  <a:schemeClr val="tx2"/>
                </a:solidFill>
              </a:rPr>
              <a:t>Pia</a:t>
            </a:r>
            <a:r>
              <a:rPr lang="es-ES" sz="1600" b="1" dirty="0">
                <a:solidFill>
                  <a:schemeClr val="tx2"/>
                </a:solidFill>
              </a:rPr>
              <a:t> </a:t>
            </a:r>
            <a:r>
              <a:rPr lang="es-ES" sz="1600" b="1" dirty="0" err="1">
                <a:solidFill>
                  <a:schemeClr val="tx2"/>
                </a:solidFill>
              </a:rPr>
              <a:t>Louw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Mercados y Marcas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3" y="188640"/>
            <a:ext cx="7911435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Turística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162465" y="3094138"/>
            <a:ext cx="3833383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Raquel Ceca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Tenerife NO LIMITS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761285" y="1978335"/>
            <a:ext cx="4572000" cy="9841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Barbara </a:t>
            </a:r>
            <a:r>
              <a:rPr lang="es-ES" sz="1600" b="1" dirty="0" err="1">
                <a:solidFill>
                  <a:schemeClr val="tx2"/>
                </a:solidFill>
              </a:rPr>
              <a:t>Bamberger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la Dirección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mercado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DACH y centro Europa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D34B4232-C0E6-43BF-A78F-BCC564269B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750" y="6320743"/>
            <a:ext cx="1190879" cy="28098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A76A4DF-A336-4870-A68E-01D017731FF1}"/>
              </a:ext>
            </a:extLst>
          </p:cNvPr>
          <p:cNvSpPr txBox="1"/>
          <p:nvPr/>
        </p:nvSpPr>
        <p:spPr>
          <a:xfrm>
            <a:off x="11008429" y="6089911"/>
            <a:ext cx="6832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/>
              <a:t>ACT. 21.12</a:t>
            </a:r>
          </a:p>
        </p:txBody>
      </p:sp>
    </p:spTree>
    <p:extLst>
      <p:ext uri="{BB962C8B-B14F-4D97-AF65-F5344CB8AC3E}">
        <p14:creationId xmlns:p14="http://schemas.microsoft.com/office/powerpoint/2010/main" val="329399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Asociados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55840" y="1054478"/>
            <a:ext cx="3024336" cy="646331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dirty="0">
                <a:solidFill>
                  <a:schemeClr val="tx2"/>
                </a:solidFill>
              </a:rPr>
              <a:t>Rosana  Parra Hidalgo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C25C0885-35A0-4B91-ADC0-2C75F0FFE9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088" y="6375451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02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2" ma:contentTypeDescription="Crear nuevo documento." ma:contentTypeScope="" ma:versionID="7beb4c5d2c9240e817df27f2b5a02f87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afb5ad23552bcb31afc653fc75a33441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54ECD7-1D34-49FB-BD70-4BFD94ECF4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CBBC87-3AE5-41FD-AC66-AF12630EF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efc23-cbea-429c-95ad-f66483036327"/>
    <ds:schemaRef ds:uri="d0d1bc6d-f048-4684-a59c-1a2d756c8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AF457D-700B-4075-B2F9-7B1AA160E43A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0f2d3a78-3b2f-46a8-9bb4-3313d07095ff"/>
    <ds:schemaRef ds:uri="7a030247-bcf2-4dab-b291-840fc3fe1848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3996</TotalTime>
  <Words>421</Words>
  <Application>Microsoft Office PowerPoint</Application>
  <PresentationFormat>Panorámica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Martinez Cedres</dc:creator>
  <cp:lastModifiedBy>Manuela Rabaneda Cárdenas</cp:lastModifiedBy>
  <cp:revision>6</cp:revision>
  <cp:lastPrinted>2020-01-20T08:56:54Z</cp:lastPrinted>
  <dcterms:created xsi:type="dcterms:W3CDTF">2019-07-31T11:06:42Z</dcterms:created>
  <dcterms:modified xsi:type="dcterms:W3CDTF">2022-06-14T13:12:12Z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0x010100F3671DA0BFC7C648ABECC1FF189449F0</vt:lpwstr>
  </property>
</Properties>
</file>