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media/image1.jpeg" ContentType="image/jpeg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ppt/_rels/presentation.xml.rels" ContentType="application/vnd.openxmlformats-package.relationships+xml"/>
  <Override PartName="/customXml/itemProps6.xml" ContentType="application/vnd.openxmlformats-officedocument.customXmlProperties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7559675" cy="10691812"/>
</p:presentation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ustomXml" Target="../customXml/item6.xml"/><Relationship Id="rId2" Type="http://schemas.openxmlformats.org/officeDocument/2006/relationships/slideMaster" Target="slideMasters/slideMaster1.xml"/><Relationship Id="rId16" Type="http://schemas.openxmlformats.org/officeDocument/2006/relationships/customXml" Target="../customXml/item5.xml"/><Relationship Id="rId1" Type="http://schemas.openxmlformats.org/officeDocument/2006/relationships/theme" Target="theme/theme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ustomXml" Target="../customXml/item4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n 3" descr="Imagen que contiene imágenes prediseñadas&#10;&#10;Descripción generada automáticamente"/>
          <p:cNvPicPr/>
          <p:nvPr/>
        </p:nvPicPr>
        <p:blipFill>
          <a:blip r:embed="rId2"/>
          <a:stretch/>
        </p:blipFill>
        <p:spPr>
          <a:xfrm>
            <a:off x="9744480" y="6309360"/>
            <a:ext cx="1981440" cy="359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E042C32-E51C-4CA8-BB47-5CBA469E35A4}" type="datetime">
              <a:rPr b="0" lang="es-ES" sz="1200" spc="-1" strike="noStrike">
                <a:solidFill>
                  <a:srgbClr val="8b8b8b"/>
                </a:solidFill>
                <a:latin typeface="Calibri"/>
              </a:rPr>
              <a:t>30/06/21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539F358-30BA-44F1-80F8-EED50CC6C35A}" type="slidenum">
              <a:rPr b="0" lang="es-ES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2 Rectángulo"/>
          <p:cNvSpPr/>
          <p:nvPr/>
        </p:nvSpPr>
        <p:spPr>
          <a:xfrm>
            <a:off x="3625560" y="1934640"/>
            <a:ext cx="4478760" cy="9518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s-ES" sz="1800" spc="-1" strike="noStrike">
                <a:solidFill>
                  <a:srgbClr val="44546a"/>
                </a:solidFill>
                <a:latin typeface="Calibri"/>
              </a:rPr>
              <a:t>Presidente del Consejo de Administración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81" name="6 Rectángulo"/>
          <p:cNvSpPr/>
          <p:nvPr/>
        </p:nvSpPr>
        <p:spPr>
          <a:xfrm>
            <a:off x="4008960" y="3789360"/>
            <a:ext cx="385740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s-ES" sz="1800" spc="-1" strike="noStrike">
                <a:solidFill>
                  <a:srgbClr val="44546a"/>
                </a:solidFill>
                <a:latin typeface="Calibri"/>
              </a:rPr>
              <a:t>David Pérez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800" spc="-1" strike="noStrike">
                <a:solidFill>
                  <a:srgbClr val="44546a"/>
                </a:solidFill>
                <a:latin typeface="Calibri"/>
              </a:rPr>
              <a:t>Consejero  Delegado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82" name="2 Rectángulo"/>
          <p:cNvSpPr/>
          <p:nvPr/>
        </p:nvSpPr>
        <p:spPr>
          <a:xfrm>
            <a:off x="339480" y="389520"/>
            <a:ext cx="1105092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i="1" lang="es-ES" sz="4000" spc="-1" strike="noStrike">
                <a:solidFill>
                  <a:srgbClr val="44546a"/>
                </a:solidFill>
                <a:latin typeface="Calibri"/>
              </a:rPr>
              <a:t>ORGANIGRAMA SPET, TURISMO DE TENERIFE, S.A.</a:t>
            </a:r>
            <a:endParaRPr b="0" lang="es-ES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1 Rectángulo"/>
          <p:cNvSpPr/>
          <p:nvPr/>
        </p:nvSpPr>
        <p:spPr>
          <a:xfrm>
            <a:off x="2095560" y="188640"/>
            <a:ext cx="764388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Innovación, Talento Digital y TCB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41" name="3 CuadroTexto"/>
          <p:cNvSpPr/>
          <p:nvPr/>
        </p:nvSpPr>
        <p:spPr>
          <a:xfrm>
            <a:off x="4511880" y="2133000"/>
            <a:ext cx="3024000" cy="639000"/>
          </a:xfrm>
          <a:prstGeom prst="rect">
            <a:avLst/>
          </a:prstGeom>
          <a:noFill/>
          <a:ln w="9525">
            <a:solidFill>
              <a:srgbClr val="44546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s-ES" sz="1800" spc="-1" strike="noStrike">
                <a:solidFill>
                  <a:srgbClr val="44546a"/>
                </a:solidFill>
                <a:latin typeface="Calibri"/>
              </a:rPr>
              <a:t>Directore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44546a"/>
                </a:solidFill>
                <a:latin typeface="Calibri"/>
              </a:rPr>
              <a:t>Terry Mederos  Ramírez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42" name="7 Rectángulo"/>
          <p:cNvSpPr/>
          <p:nvPr/>
        </p:nvSpPr>
        <p:spPr>
          <a:xfrm>
            <a:off x="841680" y="3182400"/>
            <a:ext cx="3669840" cy="4924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Diego Fernández Rodríguez 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 </a:t>
            </a: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Técnico  Tenerife Convention Bureau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43" name="7 Rectángulo"/>
          <p:cNvSpPr/>
          <p:nvPr/>
        </p:nvSpPr>
        <p:spPr>
          <a:xfrm>
            <a:off x="4730760" y="3182400"/>
            <a:ext cx="3669840" cy="5266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Amanda de Armas Jímenez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 </a:t>
            </a: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TCB e Innovación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44" name="7 Rectángulo"/>
          <p:cNvSpPr/>
          <p:nvPr/>
        </p:nvSpPr>
        <p:spPr>
          <a:xfrm>
            <a:off x="8619840" y="3182400"/>
            <a:ext cx="3393000" cy="5266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Arantxa Martín Medina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 </a:t>
            </a: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TCB</a:t>
            </a:r>
            <a:endParaRPr b="0" lang="es-E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1 Rectángulo"/>
          <p:cNvSpPr/>
          <p:nvPr/>
        </p:nvSpPr>
        <p:spPr>
          <a:xfrm>
            <a:off x="2220840" y="947880"/>
            <a:ext cx="794664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2 Rectángulo"/>
          <p:cNvSpPr/>
          <p:nvPr/>
        </p:nvSpPr>
        <p:spPr>
          <a:xfrm>
            <a:off x="2212920" y="3282120"/>
            <a:ext cx="3674880" cy="4924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Iván Siliuto Beltrán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 de Tecnologías y página web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47" name="5 Rectángulo"/>
          <p:cNvSpPr/>
          <p:nvPr/>
        </p:nvSpPr>
        <p:spPr>
          <a:xfrm>
            <a:off x="2220840" y="2568960"/>
            <a:ext cx="3658680" cy="6174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Mónica Fuentes Ferrer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de Marketing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600" spc="-1" strike="noStrike">
              <a:latin typeface="Arial"/>
            </a:endParaRPr>
          </a:p>
        </p:txBody>
      </p:sp>
      <p:sp>
        <p:nvSpPr>
          <p:cNvPr id="148" name="7 Rectángulo"/>
          <p:cNvSpPr/>
          <p:nvPr/>
        </p:nvSpPr>
        <p:spPr>
          <a:xfrm>
            <a:off x="6521040" y="3207960"/>
            <a:ext cx="3642120" cy="4924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Karen Blanchard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de Comunicación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49" name="Rectángulo 4"/>
          <p:cNvSpPr/>
          <p:nvPr/>
        </p:nvSpPr>
        <p:spPr>
          <a:xfrm>
            <a:off x="3937680" y="957960"/>
            <a:ext cx="4104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Director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Javier Pérez Torres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50" name="1 Rectángulo"/>
          <p:cNvSpPr/>
          <p:nvPr/>
        </p:nvSpPr>
        <p:spPr>
          <a:xfrm>
            <a:off x="2212920" y="188640"/>
            <a:ext cx="795600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Marketing y  Comunicación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51" name="7 Rectángulo"/>
          <p:cNvSpPr/>
          <p:nvPr/>
        </p:nvSpPr>
        <p:spPr>
          <a:xfrm>
            <a:off x="6488280" y="2609280"/>
            <a:ext cx="3666960" cy="4924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Tatiana González Pérez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de Comunicación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52" name="8 Rectángulo"/>
          <p:cNvSpPr/>
          <p:nvPr/>
        </p:nvSpPr>
        <p:spPr>
          <a:xfrm>
            <a:off x="3848400" y="1689120"/>
            <a:ext cx="4494600" cy="7138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Gema Gijón Vicente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Adjunta a la Dirección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600" spc="-1" strike="noStrike">
              <a:latin typeface="Arial"/>
            </a:endParaRPr>
          </a:p>
        </p:txBody>
      </p:sp>
      <p:sp>
        <p:nvSpPr>
          <p:cNvPr id="153" name="2 Rectángulo"/>
          <p:cNvSpPr/>
          <p:nvPr/>
        </p:nvSpPr>
        <p:spPr>
          <a:xfrm>
            <a:off x="6521040" y="3806280"/>
            <a:ext cx="3658680" cy="4924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44546a"/>
                </a:solidFill>
                <a:latin typeface="Calibri"/>
              </a:rPr>
              <a:t>Alfonso Rivero García</a:t>
            </a:r>
            <a:endParaRPr b="0" lang="es-E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400" spc="-1" strike="noStrike">
                <a:solidFill>
                  <a:srgbClr val="44546a"/>
                </a:solidFill>
                <a:latin typeface="Calibri"/>
              </a:rPr>
              <a:t>Responsable de  gestión de almacén y logística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54" name="2 Rectángulo"/>
          <p:cNvSpPr/>
          <p:nvPr/>
        </p:nvSpPr>
        <p:spPr>
          <a:xfrm>
            <a:off x="4473360" y="4697280"/>
            <a:ext cx="3435120" cy="4712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44546a"/>
                </a:solidFill>
                <a:latin typeface="Calibri"/>
              </a:rPr>
              <a:t>Eva Montesino González</a:t>
            </a:r>
            <a:endParaRPr b="0" lang="es-E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400" spc="-1" strike="noStrike">
                <a:solidFill>
                  <a:srgbClr val="44546a"/>
                </a:solidFill>
                <a:latin typeface="Calibri"/>
              </a:rPr>
              <a:t> </a:t>
            </a:r>
            <a:r>
              <a:rPr b="0" i="1" lang="es-ES" sz="1400" spc="-1" strike="noStrike">
                <a:solidFill>
                  <a:srgbClr val="44546a"/>
                </a:solidFill>
                <a:latin typeface="Calibri"/>
              </a:rPr>
              <a:t>Administrativa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55" name="5 Rectángulo"/>
          <p:cNvSpPr/>
          <p:nvPr/>
        </p:nvSpPr>
        <p:spPr>
          <a:xfrm>
            <a:off x="2212920" y="3864240"/>
            <a:ext cx="3658680" cy="6174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Sara Bethencourt Carnicero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Técnico de Marketing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 Rectángulo"/>
          <p:cNvSpPr/>
          <p:nvPr/>
        </p:nvSpPr>
        <p:spPr>
          <a:xfrm>
            <a:off x="2279520" y="500040"/>
            <a:ext cx="8173800" cy="9284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Consejero  Delegado y Conectividad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David Pérez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84" name="2 Rectángulo"/>
          <p:cNvSpPr/>
          <p:nvPr/>
        </p:nvSpPr>
        <p:spPr>
          <a:xfrm>
            <a:off x="6595920" y="3525480"/>
            <a:ext cx="385740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Marketing y Comunicación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Javier Pérez Torres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85" name="3 Rectángulo"/>
          <p:cNvSpPr/>
          <p:nvPr/>
        </p:nvSpPr>
        <p:spPr>
          <a:xfrm>
            <a:off x="2279520" y="5299920"/>
            <a:ext cx="385740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Promoción Turística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Pia Louw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86" name="5 Rectángulo"/>
          <p:cNvSpPr/>
          <p:nvPr/>
        </p:nvSpPr>
        <p:spPr>
          <a:xfrm>
            <a:off x="2280240" y="2347200"/>
            <a:ext cx="3857400" cy="107136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Creación, Dinamización y Promoción Productos Turísticos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Aida Cedrés Díaz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600" spc="-1" strike="noStrike">
              <a:latin typeface="Arial"/>
            </a:endParaRPr>
          </a:p>
        </p:txBody>
      </p:sp>
      <p:sp>
        <p:nvSpPr>
          <p:cNvPr id="87" name="6 Rectángulo"/>
          <p:cNvSpPr/>
          <p:nvPr/>
        </p:nvSpPr>
        <p:spPr>
          <a:xfrm>
            <a:off x="6595920" y="1562040"/>
            <a:ext cx="385740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Asociados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Rosana Parra Hidalgo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88" name="8 Rectángulo"/>
          <p:cNvSpPr/>
          <p:nvPr/>
        </p:nvSpPr>
        <p:spPr>
          <a:xfrm>
            <a:off x="2279520" y="1526400"/>
            <a:ext cx="3857400" cy="7138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Administración, finanzas y  atracción de inversiones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Carmelo Ortíz García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89" name="9 Rectángulo"/>
          <p:cNvSpPr/>
          <p:nvPr/>
        </p:nvSpPr>
        <p:spPr>
          <a:xfrm>
            <a:off x="2279520" y="3525480"/>
            <a:ext cx="3857400" cy="7138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Investigación Turística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Silvia Canales Tafur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90" name="10 Rectángulo"/>
          <p:cNvSpPr/>
          <p:nvPr/>
        </p:nvSpPr>
        <p:spPr>
          <a:xfrm>
            <a:off x="6595920" y="2357280"/>
            <a:ext cx="3857400" cy="8568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Innovación, Talento Digital y TCB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Terry Mederos Ramírez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600" spc="-1" strike="noStrike">
              <a:latin typeface="Arial"/>
            </a:endParaRPr>
          </a:p>
        </p:txBody>
      </p:sp>
      <p:sp>
        <p:nvSpPr>
          <p:cNvPr id="91" name="11 Rectángulo"/>
          <p:cNvSpPr/>
          <p:nvPr/>
        </p:nvSpPr>
        <p:spPr>
          <a:xfrm>
            <a:off x="2279520" y="4417200"/>
            <a:ext cx="3857400" cy="7138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Mejora del Espacio Turístico, Infotén y RRHH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Ricardo Martínez Cedrés</a:t>
            </a:r>
            <a:endParaRPr b="0" lang="es-E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1 Rectángulo"/>
          <p:cNvSpPr/>
          <p:nvPr/>
        </p:nvSpPr>
        <p:spPr>
          <a:xfrm>
            <a:off x="2095560" y="188640"/>
            <a:ext cx="807228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Consejero Delegado  y Conectividad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David Pérez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93" name="9 Rectángulo"/>
          <p:cNvSpPr/>
          <p:nvPr/>
        </p:nvSpPr>
        <p:spPr>
          <a:xfrm>
            <a:off x="2165760" y="2453760"/>
            <a:ext cx="3417840" cy="4244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Mercedes Cabrera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94" name="11 Rectángulo"/>
          <p:cNvSpPr/>
          <p:nvPr/>
        </p:nvSpPr>
        <p:spPr>
          <a:xfrm>
            <a:off x="6122520" y="2976840"/>
            <a:ext cx="3856320" cy="4788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Rectángulo 2"/>
          <p:cNvSpPr/>
          <p:nvPr/>
        </p:nvSpPr>
        <p:spPr>
          <a:xfrm>
            <a:off x="6122520" y="2878200"/>
            <a:ext cx="382068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Marcos Díaz González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 </a:t>
            </a: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Técnico Sistemas Informáticos 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96" name="9 Rectángulo"/>
          <p:cNvSpPr/>
          <p:nvPr/>
        </p:nvSpPr>
        <p:spPr>
          <a:xfrm>
            <a:off x="2095560" y="3004200"/>
            <a:ext cx="3488400" cy="4244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Octavio Toledo Negrín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Técnico  de Comunicación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97" name="9 Rectángulo"/>
          <p:cNvSpPr/>
          <p:nvPr/>
        </p:nvSpPr>
        <p:spPr>
          <a:xfrm>
            <a:off x="6158520" y="2404080"/>
            <a:ext cx="3820680" cy="4244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Eva Rodríguez Adanero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 </a:t>
            </a: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Responsable de Conectividad</a:t>
            </a:r>
            <a:endParaRPr b="0" lang="es-E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1 Rectángulo"/>
          <p:cNvSpPr/>
          <p:nvPr/>
        </p:nvSpPr>
        <p:spPr>
          <a:xfrm>
            <a:off x="2260080" y="1329120"/>
            <a:ext cx="7930080" cy="543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2 Rectángulo"/>
          <p:cNvSpPr/>
          <p:nvPr/>
        </p:nvSpPr>
        <p:spPr>
          <a:xfrm>
            <a:off x="2260080" y="3119400"/>
            <a:ext cx="3832920" cy="4950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Juan Miguel Matz Falero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600" spc="-1" strike="noStrike">
                <a:solidFill>
                  <a:srgbClr val="44546a"/>
                </a:solidFill>
                <a:latin typeface="Calibri"/>
              </a:rPr>
              <a:t>Controller Financiero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00" name="3 Rectángulo"/>
          <p:cNvSpPr/>
          <p:nvPr/>
        </p:nvSpPr>
        <p:spPr>
          <a:xfrm>
            <a:off x="4221000" y="5361840"/>
            <a:ext cx="3818880" cy="6220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María del Cristo Padrón Delgado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Administrativa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01" name="5 Rectángulo"/>
          <p:cNvSpPr/>
          <p:nvPr/>
        </p:nvSpPr>
        <p:spPr>
          <a:xfrm>
            <a:off x="2272320" y="2404080"/>
            <a:ext cx="3832920" cy="4950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Fátima  González Mendez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 Pagos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600" spc="-1" strike="noStrike">
              <a:latin typeface="Arial"/>
            </a:endParaRPr>
          </a:p>
        </p:txBody>
      </p:sp>
      <p:sp>
        <p:nvSpPr>
          <p:cNvPr id="102" name="9 Rectángulo"/>
          <p:cNvSpPr/>
          <p:nvPr/>
        </p:nvSpPr>
        <p:spPr>
          <a:xfrm>
            <a:off x="2260080" y="3818160"/>
            <a:ext cx="3820680" cy="6386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Margarita García García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600" spc="-1" strike="noStrike">
                <a:solidFill>
                  <a:srgbClr val="44546a"/>
                </a:solidFill>
                <a:latin typeface="Calibri"/>
              </a:rPr>
              <a:t>Asuntos jurídicos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03" name="Rectángulo 4"/>
          <p:cNvSpPr/>
          <p:nvPr/>
        </p:nvSpPr>
        <p:spPr>
          <a:xfrm>
            <a:off x="3935880" y="1264680"/>
            <a:ext cx="4104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Director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Carmelo Ortiz García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04" name="1 Rectángulo"/>
          <p:cNvSpPr/>
          <p:nvPr/>
        </p:nvSpPr>
        <p:spPr>
          <a:xfrm>
            <a:off x="2272320" y="265680"/>
            <a:ext cx="789516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Administración, finanzas y atracción de inversiones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05" name="2 Rectángulo"/>
          <p:cNvSpPr/>
          <p:nvPr/>
        </p:nvSpPr>
        <p:spPr>
          <a:xfrm>
            <a:off x="6298560" y="4628160"/>
            <a:ext cx="3810240" cy="4244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Eva López López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600" spc="-1" strike="noStrike">
                <a:solidFill>
                  <a:srgbClr val="44546a"/>
                </a:solidFill>
                <a:latin typeface="Calibri"/>
              </a:rPr>
              <a:t>Técnico Why Tenerife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06" name="5 Rectángulo"/>
          <p:cNvSpPr/>
          <p:nvPr/>
        </p:nvSpPr>
        <p:spPr>
          <a:xfrm>
            <a:off x="2247840" y="4625280"/>
            <a:ext cx="3832920" cy="4712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Andreas Fischer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Técnico Why Tenerife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600" spc="-1" strike="noStrike">
              <a:latin typeface="Arial"/>
            </a:endParaRPr>
          </a:p>
        </p:txBody>
      </p:sp>
      <p:sp>
        <p:nvSpPr>
          <p:cNvPr id="107" name="9 Rectángulo"/>
          <p:cNvSpPr/>
          <p:nvPr/>
        </p:nvSpPr>
        <p:spPr>
          <a:xfrm>
            <a:off x="6288120" y="3834720"/>
            <a:ext cx="3820680" cy="6386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Manuela Rabaneda Cárdenas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08" name="9 Rectángulo"/>
          <p:cNvSpPr/>
          <p:nvPr/>
        </p:nvSpPr>
        <p:spPr>
          <a:xfrm>
            <a:off x="6298560" y="3077640"/>
            <a:ext cx="3820680" cy="6386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Eva González Hernández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600" spc="-1" strike="noStrike">
                <a:solidFill>
                  <a:srgbClr val="44546a"/>
                </a:solidFill>
                <a:latin typeface="Calibri"/>
              </a:rPr>
              <a:t>Asuntos jurídicos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09" name="9 Rectángulo"/>
          <p:cNvSpPr/>
          <p:nvPr/>
        </p:nvSpPr>
        <p:spPr>
          <a:xfrm>
            <a:off x="6298560" y="2427480"/>
            <a:ext cx="3810240" cy="543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Tania Morín Torres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600" spc="-1" strike="noStrike">
                <a:solidFill>
                  <a:srgbClr val="44546a"/>
                </a:solidFill>
                <a:latin typeface="Calibri"/>
              </a:rPr>
              <a:t>Asuntos jurídicos</a:t>
            </a:r>
            <a:endParaRPr b="0" lang="es-E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1 Rectángulo"/>
          <p:cNvSpPr/>
          <p:nvPr/>
        </p:nvSpPr>
        <p:spPr>
          <a:xfrm>
            <a:off x="2240640" y="933120"/>
            <a:ext cx="7926840" cy="543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2 Rectángulo"/>
          <p:cNvSpPr/>
          <p:nvPr/>
        </p:nvSpPr>
        <p:spPr>
          <a:xfrm>
            <a:off x="4593240" y="3146760"/>
            <a:ext cx="3852360" cy="7138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Andreja Vilotijevic Novakovic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 Innovación productos Turísticos y Red CIDE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12" name="3 Rectángulo"/>
          <p:cNvSpPr/>
          <p:nvPr/>
        </p:nvSpPr>
        <p:spPr>
          <a:xfrm>
            <a:off x="4591440" y="4820040"/>
            <a:ext cx="3861000" cy="91692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Sara Pombar García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de Deportes Náuticos y Cetáceos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13" name="5 Rectángulo"/>
          <p:cNvSpPr/>
          <p:nvPr/>
        </p:nvSpPr>
        <p:spPr>
          <a:xfrm>
            <a:off x="4619160" y="2470320"/>
            <a:ext cx="3832920" cy="4950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Sonsoles Ravina García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Astroturismo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600" spc="-1" strike="noStrike">
              <a:latin typeface="Arial"/>
            </a:endParaRPr>
          </a:p>
        </p:txBody>
      </p:sp>
      <p:sp>
        <p:nvSpPr>
          <p:cNvPr id="114" name="8 Rectángulo"/>
          <p:cNvSpPr/>
          <p:nvPr/>
        </p:nvSpPr>
        <p:spPr>
          <a:xfrm>
            <a:off x="4303800" y="1595520"/>
            <a:ext cx="4464000" cy="7138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Juan Carlos Álvarez Arrocha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Adjunto la Dirección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15" name="9 Rectángulo"/>
          <p:cNvSpPr/>
          <p:nvPr/>
        </p:nvSpPr>
        <p:spPr>
          <a:xfrm>
            <a:off x="4591440" y="4007520"/>
            <a:ext cx="3855960" cy="7138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Victoria de la Rosa Hernández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de Plan de Gastronomía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16" name="Rectángulo 4"/>
          <p:cNvSpPr/>
          <p:nvPr/>
        </p:nvSpPr>
        <p:spPr>
          <a:xfrm>
            <a:off x="3935880" y="952920"/>
            <a:ext cx="4104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Directora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Aida Cedrés Díaz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17" name="1 Rectángulo"/>
          <p:cNvSpPr/>
          <p:nvPr/>
        </p:nvSpPr>
        <p:spPr>
          <a:xfrm>
            <a:off x="2240640" y="188640"/>
            <a:ext cx="792684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Creación y dinamización productos Turísticos</a:t>
            </a: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1 Rectángulo"/>
          <p:cNvSpPr/>
          <p:nvPr/>
        </p:nvSpPr>
        <p:spPr>
          <a:xfrm>
            <a:off x="2118240" y="1329120"/>
            <a:ext cx="8072280" cy="543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5 Rectángulo"/>
          <p:cNvSpPr/>
          <p:nvPr/>
        </p:nvSpPr>
        <p:spPr>
          <a:xfrm>
            <a:off x="4134960" y="2368080"/>
            <a:ext cx="3832920" cy="4950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Alejandro García Cabrera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600" spc="-1" strike="noStrike">
              <a:latin typeface="Arial"/>
            </a:endParaRPr>
          </a:p>
        </p:txBody>
      </p:sp>
      <p:sp>
        <p:nvSpPr>
          <p:cNvPr id="120" name="9 Rectángulo"/>
          <p:cNvSpPr/>
          <p:nvPr/>
        </p:nvSpPr>
        <p:spPr>
          <a:xfrm>
            <a:off x="4134960" y="3039480"/>
            <a:ext cx="3853800" cy="6386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Marjorie Pérez García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21" name="Rectángulo 4"/>
          <p:cNvSpPr/>
          <p:nvPr/>
        </p:nvSpPr>
        <p:spPr>
          <a:xfrm>
            <a:off x="3935880" y="1264680"/>
            <a:ext cx="4104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Directora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Silvia Canales Tafur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22" name="1 Rectángulo"/>
          <p:cNvSpPr/>
          <p:nvPr/>
        </p:nvSpPr>
        <p:spPr>
          <a:xfrm>
            <a:off x="2095560" y="188640"/>
            <a:ext cx="807228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Investigación Turística</a:t>
            </a: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1 Rectángulo"/>
          <p:cNvSpPr/>
          <p:nvPr/>
        </p:nvSpPr>
        <p:spPr>
          <a:xfrm>
            <a:off x="2166840" y="1329120"/>
            <a:ext cx="8155440" cy="543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2 Rectángulo"/>
          <p:cNvSpPr/>
          <p:nvPr/>
        </p:nvSpPr>
        <p:spPr>
          <a:xfrm>
            <a:off x="2166840" y="3462840"/>
            <a:ext cx="3832920" cy="4950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Ana Vega Álvarez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Infoten y RRHH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25" name="5 Rectángulo"/>
          <p:cNvSpPr/>
          <p:nvPr/>
        </p:nvSpPr>
        <p:spPr>
          <a:xfrm>
            <a:off x="2166840" y="2512440"/>
            <a:ext cx="3820680" cy="7138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Concha Díaz Ferrer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marca Tenerife Film Comission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600" spc="-1" strike="noStrike">
              <a:latin typeface="Arial"/>
            </a:endParaRPr>
          </a:p>
        </p:txBody>
      </p:sp>
      <p:sp>
        <p:nvSpPr>
          <p:cNvPr id="126" name="9 Rectángulo"/>
          <p:cNvSpPr/>
          <p:nvPr/>
        </p:nvSpPr>
        <p:spPr>
          <a:xfrm>
            <a:off x="6341760" y="2512440"/>
            <a:ext cx="3980520" cy="6386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 </a:t>
            </a: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Marina Domínguez Cabrera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Administrativa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27" name="Rectángulo 4"/>
          <p:cNvSpPr/>
          <p:nvPr/>
        </p:nvSpPr>
        <p:spPr>
          <a:xfrm>
            <a:off x="3935880" y="1264680"/>
            <a:ext cx="4104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Director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Ricardo Martínez Cedrés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28" name="1 Rectángulo"/>
          <p:cNvSpPr/>
          <p:nvPr/>
        </p:nvSpPr>
        <p:spPr>
          <a:xfrm>
            <a:off x="2166840" y="188640"/>
            <a:ext cx="815544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Mejora del Espacio Turístico, RRHH e Infotén</a:t>
            </a: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1 Rectángulo"/>
          <p:cNvSpPr/>
          <p:nvPr/>
        </p:nvSpPr>
        <p:spPr>
          <a:xfrm>
            <a:off x="2089440" y="1026000"/>
            <a:ext cx="7917120" cy="8614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2 Rectángulo"/>
          <p:cNvSpPr/>
          <p:nvPr/>
        </p:nvSpPr>
        <p:spPr>
          <a:xfrm>
            <a:off x="2162520" y="3789720"/>
            <a:ext cx="3832920" cy="4950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Marta Cubas Mateos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ferias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31" name="5 Rectángulo"/>
          <p:cNvSpPr/>
          <p:nvPr/>
        </p:nvSpPr>
        <p:spPr>
          <a:xfrm>
            <a:off x="2168640" y="2963520"/>
            <a:ext cx="3820680" cy="71388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Nieves Perdomo Perera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mercados francófonos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600" spc="-1" strike="noStrike">
              <a:latin typeface="Arial"/>
            </a:endParaRPr>
          </a:p>
        </p:txBody>
      </p:sp>
      <p:sp>
        <p:nvSpPr>
          <p:cNvPr id="132" name="7 Rectángulo"/>
          <p:cNvSpPr/>
          <p:nvPr/>
        </p:nvSpPr>
        <p:spPr>
          <a:xfrm>
            <a:off x="6168600" y="3737520"/>
            <a:ext cx="382680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Elena Mastora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marca Tenerife Select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33" name="9 Rectángulo"/>
          <p:cNvSpPr/>
          <p:nvPr/>
        </p:nvSpPr>
        <p:spPr>
          <a:xfrm>
            <a:off x="2169360" y="4401360"/>
            <a:ext cx="3832920" cy="63864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Nuria  de Lorenzo Gutierrez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 mercados países del Este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34" name="Rectángulo 4"/>
          <p:cNvSpPr/>
          <p:nvPr/>
        </p:nvSpPr>
        <p:spPr>
          <a:xfrm>
            <a:off x="3941280" y="1025280"/>
            <a:ext cx="4104000" cy="82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Directora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Pia Louw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Responsable mercado británico, nórdico y USA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35" name="1 Rectángulo"/>
          <p:cNvSpPr/>
          <p:nvPr/>
        </p:nvSpPr>
        <p:spPr>
          <a:xfrm>
            <a:off x="2095560" y="188640"/>
            <a:ext cx="791100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Promoción Turística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36" name="7 Rectángulo"/>
          <p:cNvSpPr/>
          <p:nvPr/>
        </p:nvSpPr>
        <p:spPr>
          <a:xfrm>
            <a:off x="6162480" y="2968560"/>
            <a:ext cx="383292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Raquel Ceca Hernández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Coordinadora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400" spc="-1" strike="noStrike">
                <a:solidFill>
                  <a:srgbClr val="44546a"/>
                </a:solidFill>
                <a:latin typeface="Calibri"/>
              </a:rPr>
              <a:t>Marca Tenerife NO LIMITS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37" name="8 Rectángulo"/>
          <p:cNvSpPr/>
          <p:nvPr/>
        </p:nvSpPr>
        <p:spPr>
          <a:xfrm>
            <a:off x="3761280" y="1978200"/>
            <a:ext cx="4571640" cy="79056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44546a"/>
                </a:solidFill>
                <a:latin typeface="Calibri"/>
              </a:rPr>
              <a:t>Barbara Bamberger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1600" spc="-1" strike="noStrike">
                <a:solidFill>
                  <a:srgbClr val="44546a"/>
                </a:solidFill>
                <a:latin typeface="Calibri"/>
              </a:rPr>
              <a:t>Adjunta la Dirección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600" spc="-1" strike="noStrike">
                <a:solidFill>
                  <a:srgbClr val="44546a"/>
                </a:solidFill>
                <a:latin typeface="Calibri"/>
              </a:rPr>
              <a:t>Responsable mercado alemán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1 Rectángulo"/>
          <p:cNvSpPr/>
          <p:nvPr/>
        </p:nvSpPr>
        <p:spPr>
          <a:xfrm>
            <a:off x="2095560" y="188640"/>
            <a:ext cx="8072280" cy="64260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44546a"/>
                </a:solidFill>
                <a:latin typeface="Calibri"/>
              </a:rPr>
              <a:t>Asociados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39" name="3 CuadroTexto"/>
          <p:cNvSpPr/>
          <p:nvPr/>
        </p:nvSpPr>
        <p:spPr>
          <a:xfrm>
            <a:off x="4655880" y="1054440"/>
            <a:ext cx="3024000" cy="639000"/>
          </a:xfrm>
          <a:prstGeom prst="rect">
            <a:avLst/>
          </a:prstGeom>
          <a:noFill/>
          <a:ln w="9525">
            <a:solidFill>
              <a:srgbClr val="44546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s-ES" sz="1800" spc="-1" strike="noStrike">
                <a:solidFill>
                  <a:srgbClr val="44546a"/>
                </a:solidFill>
                <a:latin typeface="Calibri"/>
              </a:rPr>
              <a:t>Directora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44546a"/>
                </a:solidFill>
                <a:latin typeface="Calibri"/>
              </a:rPr>
              <a:t>Rosana  Parra Hidalgo</a:t>
            </a: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671DA0BFC7C648ABECC1FF189449F0" ma:contentTypeVersion="12" ma:contentTypeDescription="Crear nuevo documento." ma:contentTypeScope="" ma:versionID="7beb4c5d2c9240e817df27f2b5a02f87">
  <xsd:schema xmlns:xsd="http://www.w3.org/2001/XMLSchema" xmlns:xs="http://www.w3.org/2001/XMLSchema" xmlns:p="http://schemas.microsoft.com/office/2006/metadata/properties" xmlns:ns2="cb4efc23-cbea-429c-95ad-f66483036327" xmlns:ns3="d0d1bc6d-f048-4684-a59c-1a2d756c80be" targetNamespace="http://schemas.microsoft.com/office/2006/metadata/properties" ma:root="true" ma:fieldsID="afb5ad23552bcb31afc653fc75a33441" ns2:_="" ns3:_="">
    <xsd:import namespace="cb4efc23-cbea-429c-95ad-f66483036327"/>
    <xsd:import namespace="d0d1bc6d-f048-4684-a59c-1a2d756c8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efc23-cbea-429c-95ad-f664830363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1bc6d-f048-4684-a59c-1a2d756c8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671DA0BFC7C648ABECC1FF189449F0" ma:contentTypeVersion="12" ma:contentTypeDescription="Crear nuevo documento." ma:contentTypeScope="" ma:versionID="7beb4c5d2c9240e817df27f2b5a02f87">
  <xsd:schema xmlns:xsd="http://www.w3.org/2001/XMLSchema" xmlns:xs="http://www.w3.org/2001/XMLSchema" xmlns:p="http://schemas.microsoft.com/office/2006/metadata/properties" xmlns:ns2="cb4efc23-cbea-429c-95ad-f66483036327" xmlns:ns3="d0d1bc6d-f048-4684-a59c-1a2d756c80be" targetNamespace="http://schemas.microsoft.com/office/2006/metadata/properties" ma:root="true" ma:fieldsID="afb5ad23552bcb31afc653fc75a33441" ns2:_="" ns3:_="">
    <xsd:import namespace="cb4efc23-cbea-429c-95ad-f66483036327"/>
    <xsd:import namespace="d0d1bc6d-f048-4684-a59c-1a2d756c8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efc23-cbea-429c-95ad-f664830363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1bc6d-f048-4684-a59c-1a2d756c8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AF457D-700B-4075-B2F9-7B1AA160E43A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0f2d3a78-3b2f-46a8-9bb4-3313d07095ff"/>
    <ds:schemaRef ds:uri="7a030247-bcf2-4dab-b291-840fc3fe1848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1510B7D-3655-4BEC-BD5A-5DD63ACB2A09}"/>
</file>

<file path=customXml/itemProps3.xml><?xml version="1.0" encoding="utf-8"?>
<ds:datastoreItem xmlns:ds="http://schemas.openxmlformats.org/officeDocument/2006/customXml" ds:itemID="{5354ECD7-1D34-49FB-BD70-4BFD94ECF42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CC6BCE8-F4D5-4F42-8B9B-79C08A2F9CBE}"/>
</file>

<file path=customXml/itemProps5.xml><?xml version="1.0" encoding="utf-8"?>
<ds:datastoreItem xmlns:ds="http://schemas.openxmlformats.org/officeDocument/2006/customXml" ds:itemID="{EC3F7D6D-52FA-404B-AA07-DD910E15E97B}"/>
</file>

<file path=customXml/itemProps6.xml><?xml version="1.0" encoding="utf-8"?>
<ds:datastoreItem xmlns:ds="http://schemas.openxmlformats.org/officeDocument/2006/customXml" ds:itemID="{C261AF5C-6EB3-437A-8723-EB2B8440BE5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Application>LibreOffice/7.1.3.2$Windows_X86_64 LibreOffice_project/47f78053abe362b9384784d31a6e56f8511eb1c1</Application>
  <AppVersion>15.0000</AppVersion>
  <Words>421</Words>
  <Paragraphs>144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2019-07-31T11:06:42Z</dcterms:created>
  <dc:creator>Ricardo Martinez Cedres</dc:creator>
  <dc:description/>
  <dc:language>es-ES</dc:language>
  <cp:lastModifiedBy>Ana Vega</cp:lastModifiedBy>
  <cp:lastPrinted>2020-01-20T08:56:54Z</cp:lastPrinted>
  <dcterms:modified xsi:type="dcterms:W3CDTF">2021-06-15T12:44:03Z</dcterms:modified>
  <cp:revision>4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0x010100F3671DA0BFC7C648ABECC1FF189449F0</vt:lpwstr>
  </property>
  <property fmtid="{D5CDD505-2E9C-101B-9397-08002B2CF9AE}" pid="3" name="PresentationFormat">
    <vt:lpwstr>Panorámica</vt:lpwstr>
  </property>
  <property fmtid="{D5CDD505-2E9C-101B-9397-08002B2CF9AE}" pid="4" name="Slides">
    <vt:i4>11</vt:i4>
  </property>
</Properties>
</file>