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5" r:id="rId5"/>
    <p:sldId id="270" r:id="rId6"/>
    <p:sldId id="286" r:id="rId7"/>
    <p:sldId id="289" r:id="rId8"/>
    <p:sldId id="288" r:id="rId9"/>
    <p:sldId id="290" r:id="rId10"/>
    <p:sldId id="291" r:id="rId11"/>
    <p:sldId id="420" r:id="rId12"/>
    <p:sldId id="283" r:id="rId13"/>
    <p:sldId id="284" r:id="rId14"/>
    <p:sldId id="293" r:id="rId15"/>
    <p:sldId id="294" r:id="rId1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ustomXml" Target="../customXml/item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Vega" userId="cb6108d0-2c88-4e9d-bcf5-512c4d093cfe" providerId="ADAL" clId="{083C6910-9B4D-4F09-956F-87416367383F}"/>
    <pc:docChg chg="custSel modSld">
      <pc:chgData name="Ana Vega" userId="cb6108d0-2c88-4e9d-bcf5-512c4d093cfe" providerId="ADAL" clId="{083C6910-9B4D-4F09-956F-87416367383F}" dt="2019-10-09T09:26:55.873" v="3" actId="478"/>
      <pc:docMkLst>
        <pc:docMk/>
      </pc:docMkLst>
      <pc:sldChg chg="delSp">
        <pc:chgData name="Ana Vega" userId="cb6108d0-2c88-4e9d-bcf5-512c4d093cfe" providerId="ADAL" clId="{083C6910-9B4D-4F09-956F-87416367383F}" dt="2019-10-09T09:26:37.173" v="0" actId="478"/>
        <pc:sldMkLst>
          <pc:docMk/>
          <pc:sldMk cId="4212103177" sldId="289"/>
        </pc:sldMkLst>
        <pc:spChg chg="del">
          <ac:chgData name="Ana Vega" userId="cb6108d0-2c88-4e9d-bcf5-512c4d093cfe" providerId="ADAL" clId="{083C6910-9B4D-4F09-956F-87416367383F}" dt="2019-10-09T09:26:37.173" v="0" actId="478"/>
          <ac:spMkLst>
            <pc:docMk/>
            <pc:sldMk cId="4212103177" sldId="289"/>
            <ac:spMk id="15" creationId="{3F460DB7-B9F4-45B3-85F6-7EDE1A097D75}"/>
          </ac:spMkLst>
        </pc:spChg>
      </pc:sldChg>
      <pc:sldChg chg="delSp">
        <pc:chgData name="Ana Vega" userId="cb6108d0-2c88-4e9d-bcf5-512c4d093cfe" providerId="ADAL" clId="{083C6910-9B4D-4F09-956F-87416367383F}" dt="2019-10-09T09:26:49.722" v="1" actId="478"/>
        <pc:sldMkLst>
          <pc:docMk/>
          <pc:sldMk cId="3923638798" sldId="293"/>
        </pc:sldMkLst>
        <pc:spChg chg="del">
          <ac:chgData name="Ana Vega" userId="cb6108d0-2c88-4e9d-bcf5-512c4d093cfe" providerId="ADAL" clId="{083C6910-9B4D-4F09-956F-87416367383F}" dt="2019-10-09T09:26:49.722" v="1" actId="478"/>
          <ac:spMkLst>
            <pc:docMk/>
            <pc:sldMk cId="3923638798" sldId="293"/>
            <ac:spMk id="16" creationId="{7FA2A89F-1FB4-4DBB-B289-1D01826C389C}"/>
          </ac:spMkLst>
        </pc:spChg>
      </pc:sldChg>
      <pc:sldChg chg="delSp modSp">
        <pc:chgData name="Ana Vega" userId="cb6108d0-2c88-4e9d-bcf5-512c4d093cfe" providerId="ADAL" clId="{083C6910-9B4D-4F09-956F-87416367383F}" dt="2019-10-09T09:26:55.873" v="3" actId="478"/>
        <pc:sldMkLst>
          <pc:docMk/>
          <pc:sldMk cId="57754661" sldId="294"/>
        </pc:sldMkLst>
        <pc:spChg chg="del mod">
          <ac:chgData name="Ana Vega" userId="cb6108d0-2c88-4e9d-bcf5-512c4d093cfe" providerId="ADAL" clId="{083C6910-9B4D-4F09-956F-87416367383F}" dt="2019-10-09T09:26:55.873" v="3" actId="478"/>
          <ac:spMkLst>
            <pc:docMk/>
            <pc:sldMk cId="57754661" sldId="294"/>
            <ac:spMk id="16" creationId="{7FA2A89F-1FB4-4DBB-B289-1D01826C389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216717-F5C2-462E-93DD-7E40DE8A4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559E205-8513-4937-8B83-DD20F6285F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C25F2D-2882-4B72-857F-43B43FCD8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09/10/2019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393FD6-A856-4AC2-8D6E-38EB9F1CF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A987A7-D4CD-40FA-A92D-F30CF0396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6996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B46956-EED8-4EFD-A61C-0BAD29F9A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89C6A2D-BC7E-459F-A90B-90C8111527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D3ACF-6583-4F10-9DC6-5F10ACFAE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09/10/2019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6A4100-3065-4BC2-8B64-B17B79530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07F6F6-B968-4408-B096-104604B27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6285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1CD8C6F-2C84-4360-AFA2-42869EC623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768F656-1521-42C7-8865-6422F32E93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4484E8-C22B-4BD2-B727-A011095EB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09/10/2019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8C04EB-586B-4B01-8308-4E28151BF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53CC02-5728-4DC7-9BA4-F3B3DFA0C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9004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imágenes prediseñadas&#10;&#10;Descripción generada automáticamente">
            <a:extLst>
              <a:ext uri="{FF2B5EF4-FFF2-40B4-BE49-F238E27FC236}">
                <a16:creationId xmlns:a16="http://schemas.microsoft.com/office/drawing/2014/main" id="{9FBA122D-D782-4586-AC66-E1916E51F5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4406" y="6309320"/>
            <a:ext cx="1981953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639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1BCC5D-EFE0-42F9-A982-9C288E454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FCB927-6D4A-4B07-ABF5-DAB4368B8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050EA1-50AA-43CC-AFFA-E9857CA96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09/10/2019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A031F5-79AF-4F8B-A7C5-2C202F9BE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2E894C-C72C-4C5A-BD41-A665C78B2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511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B1BA35-8465-47B6-BDC6-DC1970D76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EBBEA8-E3D0-48D4-933D-FAC5F3DF6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10058D-400F-4BA1-A755-76D0A2EB8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09/10/2019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75585E-7B84-48D8-BD8C-B7A86DFDF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76D7C8-BC89-4AB7-A89C-E898D3364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678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860168-6D6C-4B55-9FB5-7C6CFF7B1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C4241F-3DD7-43D2-BA42-6DC1D0FD5D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4C1845C-3E79-44E3-955D-0EA241F4D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C3D70A-A775-4B20-A3F5-00A124270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09/10/2019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CF2A2F3-B708-4869-B766-11687B0FD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6BD4E79-018A-4144-8FBB-5F17977DE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869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2A761D-B9F5-470C-A510-C24ADC9EC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B1DCCF-1DD8-457C-9DD8-DA1B97852D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C164D6-DBEF-44F1-A49B-CFD60CE19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79B9717-B356-4E13-A1DE-D75429E9EB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4D62D15-DD79-4B52-B884-5FBB813523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3AB892B-64F6-4529-A404-022AD3CB8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09/10/2019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24EADEC-A3D5-43BC-BF67-E04411FE9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07D694D-CA20-4DCF-9F5F-38875E96D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8803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E34639-5111-4D74-89A6-E57CAAA16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E64E1BF-0FCA-4C70-8449-2DFE1BB4F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09/10/2019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021A77A-3C04-4581-93BA-A12BCF601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3C77AFD-6F58-4B65-8F30-D9CC55622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3553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7A7B2BA-50DB-4CDF-AA68-25E60B0A4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09/10/2019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A1E992D-A55D-4552-BFCB-4F8562DB0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FCE4160-F9F4-4BE6-9173-A02AECF4D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412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1D58C2-5D33-43DB-8B64-B505E4A46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BA10F4-1D72-4C60-B3FD-152F73B27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A04D74-43C1-4EE3-8C82-9B2097D8A7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19A13A6-0838-495F-B591-ABAF61032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09/10/2019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F604C1-B57F-46D9-BBB0-07BC8359C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7556202-A2D2-40BE-B49C-2FA17C7AF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3628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BA9972-30D7-4C98-8E43-2C988E23C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684186C-7D7B-4675-B070-7126CDEE6F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77E7CBF-8223-4D90-9855-72944A3E94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A17104D-2384-4FB1-B061-093A15725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09/10/2019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D17116B-8B18-428E-AC5C-3E3216244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206A1DF-B789-40DF-981F-F386A46F9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0618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C25244F-25D0-4972-8589-97902AC34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32DCF4-DEA2-4AE9-A910-0139AF1D9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657FDC-4E33-4D56-BE80-481D1D9A79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A38F0-19D7-495B-9FD6-99DC5CEE34EA}" type="datetimeFigureOut">
              <a:rPr lang="es-ES" smtClean="0"/>
              <a:t>09/10/2019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BA3CE6-217B-477F-9AB3-DA4D90B05D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A0B691-E902-44A5-A4B1-AEA8A0FA95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9052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002046" y="1895912"/>
            <a:ext cx="4479224" cy="9522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i="1" dirty="0">
                <a:solidFill>
                  <a:schemeClr val="tx2"/>
                </a:solidFill>
              </a:rPr>
              <a:t>José Gregorio Martín Plata</a:t>
            </a:r>
          </a:p>
          <a:p>
            <a:pPr algn="ctr"/>
            <a:r>
              <a:rPr lang="es-ES" i="1" dirty="0">
                <a:solidFill>
                  <a:schemeClr val="tx2"/>
                </a:solidFill>
              </a:rPr>
              <a:t>Presidente del Consejo de Administración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008957" y="3789392"/>
            <a:ext cx="385765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  <a:p>
            <a:pPr algn="ctr"/>
            <a:r>
              <a:rPr lang="es-ES" b="1" i="1" dirty="0">
                <a:solidFill>
                  <a:schemeClr val="tx2"/>
                </a:solidFill>
              </a:rPr>
              <a:t>David Pérez</a:t>
            </a:r>
          </a:p>
          <a:p>
            <a:pPr algn="ctr"/>
            <a:r>
              <a:rPr lang="es-ES" i="1" dirty="0">
                <a:solidFill>
                  <a:schemeClr val="tx2"/>
                </a:solidFill>
              </a:rPr>
              <a:t>Consejero  Delegado</a:t>
            </a:r>
          </a:p>
          <a:p>
            <a:pPr algn="ctr"/>
            <a:endParaRPr lang="es-ES" sz="1600" i="1" dirty="0">
              <a:solidFill>
                <a:schemeClr val="tx2"/>
              </a:solidFill>
            </a:endParaRPr>
          </a:p>
        </p:txBody>
      </p:sp>
      <p:sp>
        <p:nvSpPr>
          <p:cNvPr id="4" name="2 Rectángulo">
            <a:extLst>
              <a:ext uri="{FF2B5EF4-FFF2-40B4-BE49-F238E27FC236}">
                <a16:creationId xmlns:a16="http://schemas.microsoft.com/office/drawing/2014/main" id="{ED55E6D6-4CB2-41D5-B6CA-02258C87567E}"/>
              </a:ext>
            </a:extLst>
          </p:cNvPr>
          <p:cNvSpPr/>
          <p:nvPr/>
        </p:nvSpPr>
        <p:spPr>
          <a:xfrm>
            <a:off x="339635" y="389479"/>
            <a:ext cx="11051176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i="1" dirty="0">
                <a:solidFill>
                  <a:schemeClr val="tx2"/>
                </a:solidFill>
              </a:rPr>
              <a:t>ORGANIGRAMA SPET, TURISMO DE TENERIFE, S.A.</a:t>
            </a:r>
          </a:p>
        </p:txBody>
      </p:sp>
    </p:spTree>
    <p:extLst>
      <p:ext uri="{BB962C8B-B14F-4D97-AF65-F5344CB8AC3E}">
        <p14:creationId xmlns:p14="http://schemas.microsoft.com/office/powerpoint/2010/main" val="3530437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95472" y="188640"/>
            <a:ext cx="8072494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Dinamización de Zonas de Interés Estratégico Turístico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511824" y="2132857"/>
            <a:ext cx="3024336" cy="646331"/>
          </a:xfrm>
          <a:prstGeom prst="rect">
            <a:avLst/>
          </a:prstGeom>
          <a:noFill/>
          <a:ln w="952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i="1" dirty="0">
                <a:solidFill>
                  <a:schemeClr val="tx2"/>
                </a:solidFill>
              </a:rPr>
              <a:t>Directora</a:t>
            </a:r>
          </a:p>
          <a:p>
            <a:pPr algn="ctr"/>
            <a:r>
              <a:rPr lang="es-ES" dirty="0">
                <a:solidFill>
                  <a:schemeClr val="tx2"/>
                </a:solidFill>
              </a:rPr>
              <a:t>Mayte Mederos  Ramírez</a:t>
            </a:r>
          </a:p>
        </p:txBody>
      </p:sp>
    </p:spTree>
    <p:extLst>
      <p:ext uri="{BB962C8B-B14F-4D97-AF65-F5344CB8AC3E}">
        <p14:creationId xmlns:p14="http://schemas.microsoft.com/office/powerpoint/2010/main" val="2949732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20992" y="948044"/>
            <a:ext cx="7946974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212792" y="3281992"/>
            <a:ext cx="3675383" cy="4928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Iván Siliuto Beltrán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 de Tecnologías y página web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220993" y="2569053"/>
            <a:ext cx="3658984" cy="6177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Mónica Fuentes Ferrer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 de Marketing</a:t>
            </a:r>
          </a:p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521003" y="3207796"/>
            <a:ext cx="3642589" cy="4928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Karen Blanchard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 de Comunicación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245586" y="3853266"/>
            <a:ext cx="3642589" cy="4247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Octavio Toledo Negrín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Técnico  de Comunicación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B0F17C3-A2B7-4B11-BF8F-CD973103899A}"/>
              </a:ext>
            </a:extLst>
          </p:cNvPr>
          <p:cNvSpPr/>
          <p:nvPr/>
        </p:nvSpPr>
        <p:spPr>
          <a:xfrm>
            <a:off x="3937583" y="957867"/>
            <a:ext cx="4104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i="1" dirty="0">
                <a:solidFill>
                  <a:schemeClr val="tx2"/>
                </a:solidFill>
              </a:rPr>
              <a:t>Director</a:t>
            </a: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Javier Pérez Torres</a:t>
            </a:r>
          </a:p>
        </p:txBody>
      </p:sp>
      <p:sp>
        <p:nvSpPr>
          <p:cNvPr id="14" name="1 Rectángulo">
            <a:extLst>
              <a:ext uri="{FF2B5EF4-FFF2-40B4-BE49-F238E27FC236}">
                <a16:creationId xmlns:a16="http://schemas.microsoft.com/office/drawing/2014/main" id="{00A4ED85-53AA-4493-B2DF-8E0FF3F9D1A0}"/>
              </a:ext>
            </a:extLst>
          </p:cNvPr>
          <p:cNvSpPr/>
          <p:nvPr/>
        </p:nvSpPr>
        <p:spPr>
          <a:xfrm>
            <a:off x="2212790" y="188640"/>
            <a:ext cx="7956446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Marketing y  Comunicación</a:t>
            </a:r>
          </a:p>
        </p:txBody>
      </p:sp>
      <p:sp>
        <p:nvSpPr>
          <p:cNvPr id="15" name="7 Rectángulo">
            <a:extLst>
              <a:ext uri="{FF2B5EF4-FFF2-40B4-BE49-F238E27FC236}">
                <a16:creationId xmlns:a16="http://schemas.microsoft.com/office/drawing/2014/main" id="{E2AC74C7-850D-4E83-9BD1-E13FF61FF86E}"/>
              </a:ext>
            </a:extLst>
          </p:cNvPr>
          <p:cNvSpPr/>
          <p:nvPr/>
        </p:nvSpPr>
        <p:spPr>
          <a:xfrm>
            <a:off x="6488210" y="2609426"/>
            <a:ext cx="3667182" cy="4928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Tatiana González Pérez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 de Comunicación</a:t>
            </a:r>
          </a:p>
        </p:txBody>
      </p:sp>
      <p:sp>
        <p:nvSpPr>
          <p:cNvPr id="13" name="8 Rectángulo">
            <a:extLst>
              <a:ext uri="{FF2B5EF4-FFF2-40B4-BE49-F238E27FC236}">
                <a16:creationId xmlns:a16="http://schemas.microsoft.com/office/drawing/2014/main" id="{91C4B213-7DBB-4903-A897-1A1056623FF3}"/>
              </a:ext>
            </a:extLst>
          </p:cNvPr>
          <p:cNvSpPr/>
          <p:nvPr/>
        </p:nvSpPr>
        <p:spPr>
          <a:xfrm>
            <a:off x="3848523" y="1689071"/>
            <a:ext cx="4494955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Gema Gijón Vicente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Adjunta a la Dirección</a:t>
            </a:r>
          </a:p>
          <a:p>
            <a:pPr algn="ctr"/>
            <a:endParaRPr lang="es-ES" sz="1600" i="1" dirty="0">
              <a:solidFill>
                <a:schemeClr val="tx2"/>
              </a:solidFill>
            </a:endParaRPr>
          </a:p>
        </p:txBody>
      </p:sp>
      <p:sp>
        <p:nvSpPr>
          <p:cNvPr id="18" name="2 Rectángulo">
            <a:extLst>
              <a:ext uri="{FF2B5EF4-FFF2-40B4-BE49-F238E27FC236}">
                <a16:creationId xmlns:a16="http://schemas.microsoft.com/office/drawing/2014/main" id="{E7D46749-ABAA-4968-9A59-4C490ECABACF}"/>
              </a:ext>
            </a:extLst>
          </p:cNvPr>
          <p:cNvSpPr/>
          <p:nvPr/>
        </p:nvSpPr>
        <p:spPr>
          <a:xfrm>
            <a:off x="6521003" y="3806166"/>
            <a:ext cx="3658986" cy="4928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2"/>
                </a:solidFill>
              </a:rPr>
              <a:t>Alfonso Rivero García</a:t>
            </a:r>
          </a:p>
          <a:p>
            <a:pPr algn="ctr"/>
            <a:r>
              <a:rPr lang="es-ES" sz="1400" i="1" dirty="0">
                <a:solidFill>
                  <a:schemeClr val="tx2"/>
                </a:solidFill>
              </a:rPr>
              <a:t>Responsable de  gestión de almacén y logística</a:t>
            </a:r>
          </a:p>
        </p:txBody>
      </p:sp>
    </p:spTree>
    <p:extLst>
      <p:ext uri="{BB962C8B-B14F-4D97-AF65-F5344CB8AC3E}">
        <p14:creationId xmlns:p14="http://schemas.microsoft.com/office/powerpoint/2010/main" val="3923638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20992" y="948044"/>
            <a:ext cx="7946974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220992" y="2255147"/>
            <a:ext cx="3418363" cy="4247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Eva López </a:t>
            </a:r>
            <a:r>
              <a:rPr lang="es-ES" sz="1600" b="1" dirty="0" err="1">
                <a:solidFill>
                  <a:schemeClr val="tx2"/>
                </a:solidFill>
              </a:rPr>
              <a:t>López</a:t>
            </a:r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dirty="0">
                <a:solidFill>
                  <a:schemeClr val="tx2"/>
                </a:solidFill>
              </a:rPr>
              <a:t>Técnico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220993" y="1702135"/>
            <a:ext cx="3418363" cy="4716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Andreas Fischer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Técnico</a:t>
            </a:r>
          </a:p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220990" y="3891080"/>
            <a:ext cx="3442962" cy="4247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Amanda de Armas </a:t>
            </a:r>
            <a:r>
              <a:rPr lang="es-ES" sz="1600" b="1" dirty="0" err="1">
                <a:solidFill>
                  <a:schemeClr val="tx2"/>
                </a:solidFill>
              </a:rPr>
              <a:t>Jímenez</a:t>
            </a:r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 Coordinadora TCB</a:t>
            </a:r>
            <a:endParaRPr lang="es-ES" sz="1600" dirty="0">
              <a:solidFill>
                <a:schemeClr val="tx2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220991" y="2761237"/>
            <a:ext cx="3418363" cy="4247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Aránzazu Martín Medina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B0F17C3-A2B7-4B11-BF8F-CD973103899A}"/>
              </a:ext>
            </a:extLst>
          </p:cNvPr>
          <p:cNvSpPr/>
          <p:nvPr/>
        </p:nvSpPr>
        <p:spPr>
          <a:xfrm>
            <a:off x="3937583" y="957867"/>
            <a:ext cx="4104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i="1" dirty="0">
                <a:solidFill>
                  <a:schemeClr val="tx2"/>
                </a:solidFill>
              </a:rPr>
              <a:t>Directora</a:t>
            </a: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Stephanie Wear Pintado</a:t>
            </a:r>
          </a:p>
        </p:txBody>
      </p:sp>
      <p:sp>
        <p:nvSpPr>
          <p:cNvPr id="14" name="1 Rectángulo">
            <a:extLst>
              <a:ext uri="{FF2B5EF4-FFF2-40B4-BE49-F238E27FC236}">
                <a16:creationId xmlns:a16="http://schemas.microsoft.com/office/drawing/2014/main" id="{00A4ED85-53AA-4493-B2DF-8E0FF3F9D1A0}"/>
              </a:ext>
            </a:extLst>
          </p:cNvPr>
          <p:cNvSpPr/>
          <p:nvPr/>
        </p:nvSpPr>
        <p:spPr>
          <a:xfrm>
            <a:off x="2220992" y="133222"/>
            <a:ext cx="7946974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Promoción Económica</a:t>
            </a:r>
          </a:p>
        </p:txBody>
      </p:sp>
      <p:sp>
        <p:nvSpPr>
          <p:cNvPr id="15" name="7 Rectángulo">
            <a:extLst>
              <a:ext uri="{FF2B5EF4-FFF2-40B4-BE49-F238E27FC236}">
                <a16:creationId xmlns:a16="http://schemas.microsoft.com/office/drawing/2014/main" id="{E2AC74C7-850D-4E83-9BD1-E13FF61FF86E}"/>
              </a:ext>
            </a:extLst>
          </p:cNvPr>
          <p:cNvSpPr/>
          <p:nvPr/>
        </p:nvSpPr>
        <p:spPr>
          <a:xfrm>
            <a:off x="2222143" y="3274449"/>
            <a:ext cx="3417210" cy="4928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Diego Fernández Rodríguez 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 Técnico  Tenerife </a:t>
            </a:r>
            <a:r>
              <a:rPr lang="es-ES" sz="1600" i="1" dirty="0" err="1">
                <a:solidFill>
                  <a:schemeClr val="tx2"/>
                </a:solidFill>
              </a:rPr>
              <a:t>Convention</a:t>
            </a:r>
            <a:r>
              <a:rPr lang="es-ES" sz="1600" i="1" dirty="0">
                <a:solidFill>
                  <a:schemeClr val="tx2"/>
                </a:solidFill>
              </a:rPr>
              <a:t> Bureau</a:t>
            </a:r>
            <a:endParaRPr lang="es-ES" sz="1600" dirty="0">
              <a:solidFill>
                <a:schemeClr val="tx2"/>
              </a:solidFill>
            </a:endParaRPr>
          </a:p>
        </p:txBody>
      </p:sp>
      <p:sp>
        <p:nvSpPr>
          <p:cNvPr id="18" name="2 Rectángulo">
            <a:extLst>
              <a:ext uri="{FF2B5EF4-FFF2-40B4-BE49-F238E27FC236}">
                <a16:creationId xmlns:a16="http://schemas.microsoft.com/office/drawing/2014/main" id="{E7D46749-ABAA-4968-9A59-4C490ECABACF}"/>
              </a:ext>
            </a:extLst>
          </p:cNvPr>
          <p:cNvSpPr/>
          <p:nvPr/>
        </p:nvSpPr>
        <p:spPr>
          <a:xfrm>
            <a:off x="2228402" y="4472434"/>
            <a:ext cx="3435551" cy="4716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2"/>
                </a:solidFill>
              </a:rPr>
              <a:t>Eva Montesino González</a:t>
            </a:r>
          </a:p>
          <a:p>
            <a:pPr algn="ctr"/>
            <a:r>
              <a:rPr lang="es-ES" sz="1400" i="1" dirty="0">
                <a:solidFill>
                  <a:schemeClr val="tx2"/>
                </a:solidFill>
              </a:rPr>
              <a:t> Administrativa</a:t>
            </a:r>
          </a:p>
        </p:txBody>
      </p:sp>
    </p:spTree>
    <p:extLst>
      <p:ext uri="{BB962C8B-B14F-4D97-AF65-F5344CB8AC3E}">
        <p14:creationId xmlns:p14="http://schemas.microsoft.com/office/powerpoint/2010/main" val="57754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79576" y="500042"/>
            <a:ext cx="8174142" cy="9286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Consejero  Delegado</a:t>
            </a:r>
          </a:p>
          <a:p>
            <a:pPr algn="ctr"/>
            <a:r>
              <a:rPr lang="es-ES" b="1" dirty="0">
                <a:solidFill>
                  <a:schemeClr val="tx2"/>
                </a:solidFill>
              </a:rPr>
              <a:t>David Pérez</a:t>
            </a:r>
          </a:p>
        </p:txBody>
      </p:sp>
      <p:sp>
        <p:nvSpPr>
          <p:cNvPr id="3" name="2 Rectángulo"/>
          <p:cNvSpPr/>
          <p:nvPr/>
        </p:nvSpPr>
        <p:spPr>
          <a:xfrm>
            <a:off x="6597101" y="3429000"/>
            <a:ext cx="385765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Marketing y Comunicación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Javier Pérez Torres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239361" y="5243153"/>
            <a:ext cx="385765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Promoción Turística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Pia Louw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264981" y="2357430"/>
            <a:ext cx="3857652" cy="1071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  <a:p>
            <a:pPr algn="ctr"/>
            <a:r>
              <a:rPr lang="es-ES" b="1" dirty="0">
                <a:solidFill>
                  <a:schemeClr val="tx2"/>
                </a:solidFill>
              </a:rPr>
              <a:t>Creación, Dinamización y Promoción Productos Turísticos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Aida Cedrés Díaz</a:t>
            </a:r>
          </a:p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579120" y="1526375"/>
            <a:ext cx="385765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Asociados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Rosana Parra Hidalgo</a:t>
            </a:r>
          </a:p>
        </p:txBody>
      </p:sp>
      <p:sp>
        <p:nvSpPr>
          <p:cNvPr id="8" name="7 Rectángulo"/>
          <p:cNvSpPr/>
          <p:nvPr/>
        </p:nvSpPr>
        <p:spPr>
          <a:xfrm>
            <a:off x="6596066" y="4319530"/>
            <a:ext cx="385765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Promoción Económica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Stephanie Wear Pintado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279576" y="1526414"/>
            <a:ext cx="3857652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Administración y Finanzas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Carmelo </a:t>
            </a:r>
            <a:r>
              <a:rPr lang="es-ES" sz="1600" i="1" dirty="0" err="1">
                <a:solidFill>
                  <a:schemeClr val="tx2"/>
                </a:solidFill>
              </a:rPr>
              <a:t>Ortíz</a:t>
            </a:r>
            <a:r>
              <a:rPr lang="es-ES" sz="1600" i="1" dirty="0">
                <a:solidFill>
                  <a:schemeClr val="tx2"/>
                </a:solidFill>
              </a:rPr>
              <a:t> García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251496" y="3600079"/>
            <a:ext cx="3833383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Investigación Turística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Silvia Canales Tafur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6596066" y="2357430"/>
            <a:ext cx="3857652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  <a:p>
            <a:pPr algn="ctr"/>
            <a:r>
              <a:rPr lang="es-ES" b="1" dirty="0">
                <a:solidFill>
                  <a:schemeClr val="tx2"/>
                </a:solidFill>
              </a:rPr>
              <a:t>Dinamización de Zonas de Interés Estratégico Turístico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Mayte Mederos Ramírez</a:t>
            </a:r>
          </a:p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2251495" y="4457335"/>
            <a:ext cx="385765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Mejora del Espacio Turístico y RRHH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Ricardo Martínez Cedrés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95472" y="188640"/>
            <a:ext cx="8072494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Consejero Delegado </a:t>
            </a:r>
          </a:p>
          <a:p>
            <a:pPr algn="ctr"/>
            <a:r>
              <a:rPr lang="es-ES" b="1" dirty="0">
                <a:solidFill>
                  <a:schemeClr val="tx2"/>
                </a:solidFill>
              </a:rPr>
              <a:t>David Pérez</a:t>
            </a:r>
          </a:p>
        </p:txBody>
      </p:sp>
      <p:sp>
        <p:nvSpPr>
          <p:cNvPr id="12" name="11 Elipse"/>
          <p:cNvSpPr/>
          <p:nvPr/>
        </p:nvSpPr>
        <p:spPr>
          <a:xfrm>
            <a:off x="4545874" y="2420889"/>
            <a:ext cx="2873829" cy="122115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2"/>
                </a:solidFill>
              </a:rPr>
              <a:t>Eva Rodríguez </a:t>
            </a:r>
            <a:r>
              <a:rPr lang="es-ES" sz="1400" b="1" dirty="0" err="1">
                <a:solidFill>
                  <a:schemeClr val="tx2"/>
                </a:solidFill>
              </a:rPr>
              <a:t>Adanero</a:t>
            </a:r>
            <a:endParaRPr lang="es-ES" sz="1400" b="1" dirty="0">
              <a:solidFill>
                <a:schemeClr val="tx2"/>
              </a:solidFill>
            </a:endParaRPr>
          </a:p>
          <a:p>
            <a:pPr algn="ctr"/>
            <a:r>
              <a:rPr lang="es-ES" sz="1400" i="1" dirty="0">
                <a:solidFill>
                  <a:schemeClr val="tx2"/>
                </a:solidFill>
              </a:rPr>
              <a:t>Asistente dirección gerencia</a:t>
            </a:r>
            <a:endParaRPr lang="es-ES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060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60191" y="1328955"/>
            <a:ext cx="7930472" cy="5440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260192" y="3119332"/>
            <a:ext cx="3833383" cy="4955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Juan Miguel Matz Falero</a:t>
            </a:r>
          </a:p>
          <a:p>
            <a:pPr algn="ctr"/>
            <a:r>
              <a:rPr lang="es-ES" sz="1600" dirty="0" err="1">
                <a:solidFill>
                  <a:schemeClr val="tx2"/>
                </a:solidFill>
              </a:rPr>
              <a:t>Controller</a:t>
            </a:r>
            <a:r>
              <a:rPr lang="es-ES" sz="1600" dirty="0">
                <a:solidFill>
                  <a:schemeClr val="tx2"/>
                </a:solidFill>
              </a:rPr>
              <a:t> Financiero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274210" y="5539473"/>
            <a:ext cx="3819365" cy="6225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María del Cristo Padrón Delgado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Administrativa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272470" y="2404133"/>
            <a:ext cx="3833383" cy="4955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Fátima  González Mendez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 Pagos</a:t>
            </a:r>
          </a:p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260192" y="3818110"/>
            <a:ext cx="3821105" cy="6390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Margarita García </a:t>
            </a:r>
            <a:r>
              <a:rPr lang="es-ES" sz="1600" b="1" dirty="0" err="1">
                <a:solidFill>
                  <a:schemeClr val="tx2"/>
                </a:solidFill>
              </a:rPr>
              <a:t>García</a:t>
            </a:r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dirty="0">
                <a:solidFill>
                  <a:schemeClr val="tx2"/>
                </a:solidFill>
              </a:rPr>
              <a:t>Asuntos jurídicos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2272470" y="4641247"/>
            <a:ext cx="3821105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i="1" dirty="0">
              <a:solidFill>
                <a:schemeClr val="tx2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B0F17C3-A2B7-4B11-BF8F-CD973103899A}"/>
              </a:ext>
            </a:extLst>
          </p:cNvPr>
          <p:cNvSpPr/>
          <p:nvPr/>
        </p:nvSpPr>
        <p:spPr>
          <a:xfrm>
            <a:off x="3935760" y="1264649"/>
            <a:ext cx="4104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i="1" dirty="0">
                <a:solidFill>
                  <a:schemeClr val="tx2"/>
                </a:solidFill>
              </a:rPr>
              <a:t>Director</a:t>
            </a: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Carmelo Ortiz García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CCD5D96D-9D96-40C9-90A0-F7691793FD15}"/>
              </a:ext>
            </a:extLst>
          </p:cNvPr>
          <p:cNvSpPr/>
          <p:nvPr/>
        </p:nvSpPr>
        <p:spPr>
          <a:xfrm>
            <a:off x="1910267" y="4641002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Marcos Díaz González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 Técnico Sistemas Informáticos </a:t>
            </a:r>
          </a:p>
        </p:txBody>
      </p:sp>
      <p:sp>
        <p:nvSpPr>
          <p:cNvPr id="14" name="1 Rectángulo">
            <a:extLst>
              <a:ext uri="{FF2B5EF4-FFF2-40B4-BE49-F238E27FC236}">
                <a16:creationId xmlns:a16="http://schemas.microsoft.com/office/drawing/2014/main" id="{00A4ED85-53AA-4493-B2DF-8E0FF3F9D1A0}"/>
              </a:ext>
            </a:extLst>
          </p:cNvPr>
          <p:cNvSpPr/>
          <p:nvPr/>
        </p:nvSpPr>
        <p:spPr>
          <a:xfrm>
            <a:off x="2272469" y="265778"/>
            <a:ext cx="7895497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Administración y Finanzas</a:t>
            </a:r>
          </a:p>
        </p:txBody>
      </p:sp>
    </p:spTree>
    <p:extLst>
      <p:ext uri="{BB962C8B-B14F-4D97-AF65-F5344CB8AC3E}">
        <p14:creationId xmlns:p14="http://schemas.microsoft.com/office/powerpoint/2010/main" val="4212103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40807" y="933230"/>
            <a:ext cx="7927159" cy="5440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260334" y="3020750"/>
            <a:ext cx="3852626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Andreja Vilotijevic Novakovic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  Innovación productos Turísticos y Red CIDE</a:t>
            </a:r>
          </a:p>
        </p:txBody>
      </p:sp>
      <p:sp>
        <p:nvSpPr>
          <p:cNvPr id="4" name="3 Rectángulo"/>
          <p:cNvSpPr/>
          <p:nvPr/>
        </p:nvSpPr>
        <p:spPr>
          <a:xfrm>
            <a:off x="6351738" y="3194031"/>
            <a:ext cx="3861180" cy="9171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Sara Pombar García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 de Deportes Náuticos y Cetáceos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269956" y="2394660"/>
            <a:ext cx="3833383" cy="4955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Sonsoles </a:t>
            </a:r>
            <a:r>
              <a:rPr lang="es-ES" sz="1600" b="1" dirty="0" err="1">
                <a:solidFill>
                  <a:schemeClr val="tx2"/>
                </a:solidFill>
              </a:rPr>
              <a:t>Ravina</a:t>
            </a:r>
            <a:r>
              <a:rPr lang="es-ES" sz="1600" b="1" dirty="0">
                <a:solidFill>
                  <a:schemeClr val="tx2"/>
                </a:solidFill>
              </a:rPr>
              <a:t> García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 </a:t>
            </a:r>
            <a:r>
              <a:rPr lang="es-ES" sz="1600" i="1" dirty="0" err="1">
                <a:solidFill>
                  <a:schemeClr val="tx2"/>
                </a:solidFill>
              </a:rPr>
              <a:t>Astroturismo</a:t>
            </a:r>
            <a:endParaRPr lang="es-ES" sz="1600" i="1" dirty="0">
              <a:solidFill>
                <a:schemeClr val="tx2"/>
              </a:solidFill>
            </a:endParaRPr>
          </a:p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988215" y="1575395"/>
            <a:ext cx="4464496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Juan Carlos Álvarez Arrocha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Adjunto la Dirección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256705" y="3827205"/>
            <a:ext cx="3856254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Victoria de la Rosa Hernández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 de Plan de Gastronomía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6341768" y="2368853"/>
            <a:ext cx="3872152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i="1" dirty="0">
              <a:solidFill>
                <a:schemeClr val="tx2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B0F17C3-A2B7-4B11-BF8F-CD973103899A}"/>
              </a:ext>
            </a:extLst>
          </p:cNvPr>
          <p:cNvSpPr/>
          <p:nvPr/>
        </p:nvSpPr>
        <p:spPr>
          <a:xfrm>
            <a:off x="3935760" y="953050"/>
            <a:ext cx="4104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i="1" dirty="0">
                <a:solidFill>
                  <a:schemeClr val="tx2"/>
                </a:solidFill>
              </a:rPr>
              <a:t>Directora</a:t>
            </a: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Aida Cedrés Díaz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CCD5D96D-9D96-40C9-90A0-F7691793FD15}"/>
              </a:ext>
            </a:extLst>
          </p:cNvPr>
          <p:cNvSpPr/>
          <p:nvPr/>
        </p:nvSpPr>
        <p:spPr>
          <a:xfrm>
            <a:off x="5991844" y="2410277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Silvia </a:t>
            </a:r>
            <a:r>
              <a:rPr lang="es-ES" sz="1600" b="1">
                <a:solidFill>
                  <a:schemeClr val="tx2"/>
                </a:solidFill>
              </a:rPr>
              <a:t>Castro Carlmann</a:t>
            </a:r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Coordinador2 de Plan de Gastronomía</a:t>
            </a:r>
          </a:p>
        </p:txBody>
      </p:sp>
      <p:sp>
        <p:nvSpPr>
          <p:cNvPr id="14" name="1 Rectángulo">
            <a:extLst>
              <a:ext uri="{FF2B5EF4-FFF2-40B4-BE49-F238E27FC236}">
                <a16:creationId xmlns:a16="http://schemas.microsoft.com/office/drawing/2014/main" id="{00A4ED85-53AA-4493-B2DF-8E0FF3F9D1A0}"/>
              </a:ext>
            </a:extLst>
          </p:cNvPr>
          <p:cNvSpPr/>
          <p:nvPr/>
        </p:nvSpPr>
        <p:spPr>
          <a:xfrm>
            <a:off x="2240807" y="188640"/>
            <a:ext cx="7927159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Creación y dinamización productos Turísticos</a:t>
            </a:r>
          </a:p>
        </p:txBody>
      </p:sp>
    </p:spTree>
    <p:extLst>
      <p:ext uri="{BB962C8B-B14F-4D97-AF65-F5344CB8AC3E}">
        <p14:creationId xmlns:p14="http://schemas.microsoft.com/office/powerpoint/2010/main" val="2244240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18169" y="1328955"/>
            <a:ext cx="8072494" cy="5440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134826" y="3119145"/>
            <a:ext cx="3833383" cy="4955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Manuela Rabaneda Cárdenas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</a:t>
            </a:r>
            <a:endParaRPr lang="es-ES" sz="1600" dirty="0">
              <a:solidFill>
                <a:schemeClr val="tx2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134826" y="2368217"/>
            <a:ext cx="3833383" cy="4955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Alejandro García Cabrera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</a:t>
            </a:r>
          </a:p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114100" y="3870074"/>
            <a:ext cx="3854109" cy="6390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Marjorie Pérez García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</a:t>
            </a:r>
            <a:endParaRPr lang="es-ES" sz="1600" dirty="0">
              <a:solidFill>
                <a:schemeClr val="tx2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B0F17C3-A2B7-4B11-BF8F-CD973103899A}"/>
              </a:ext>
            </a:extLst>
          </p:cNvPr>
          <p:cNvSpPr/>
          <p:nvPr/>
        </p:nvSpPr>
        <p:spPr>
          <a:xfrm>
            <a:off x="3935760" y="1264649"/>
            <a:ext cx="4104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i="1" dirty="0">
                <a:solidFill>
                  <a:schemeClr val="tx2"/>
                </a:solidFill>
              </a:rPr>
              <a:t>Directora</a:t>
            </a: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Silvia Canales Tafur</a:t>
            </a:r>
          </a:p>
        </p:txBody>
      </p:sp>
      <p:sp>
        <p:nvSpPr>
          <p:cNvPr id="14" name="1 Rectángulo">
            <a:extLst>
              <a:ext uri="{FF2B5EF4-FFF2-40B4-BE49-F238E27FC236}">
                <a16:creationId xmlns:a16="http://schemas.microsoft.com/office/drawing/2014/main" id="{00A4ED85-53AA-4493-B2DF-8E0FF3F9D1A0}"/>
              </a:ext>
            </a:extLst>
          </p:cNvPr>
          <p:cNvSpPr/>
          <p:nvPr/>
        </p:nvSpPr>
        <p:spPr>
          <a:xfrm>
            <a:off x="2095472" y="188640"/>
            <a:ext cx="8072494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Investigación Turística</a:t>
            </a:r>
          </a:p>
        </p:txBody>
      </p:sp>
    </p:spTree>
    <p:extLst>
      <p:ext uri="{BB962C8B-B14F-4D97-AF65-F5344CB8AC3E}">
        <p14:creationId xmlns:p14="http://schemas.microsoft.com/office/powerpoint/2010/main" val="4294876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66881" y="1328955"/>
            <a:ext cx="8155684" cy="5440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166884" y="3462856"/>
            <a:ext cx="3833383" cy="4955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Ana Vega Álvarez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 </a:t>
            </a:r>
            <a:r>
              <a:rPr lang="es-ES" sz="1600" i="1" dirty="0" err="1">
                <a:solidFill>
                  <a:schemeClr val="tx2"/>
                </a:solidFill>
              </a:rPr>
              <a:t>Infoten</a:t>
            </a:r>
            <a:r>
              <a:rPr lang="es-ES" sz="1600" i="1" dirty="0">
                <a:solidFill>
                  <a:schemeClr val="tx2"/>
                </a:solidFill>
              </a:rPr>
              <a:t> y RRHH</a:t>
            </a:r>
            <a:endParaRPr lang="es-ES" sz="1600" dirty="0">
              <a:solidFill>
                <a:schemeClr val="tx2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166884" y="2512301"/>
            <a:ext cx="3821105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Concha Díaz Ferrer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 marca Tenerife Film </a:t>
            </a:r>
            <a:r>
              <a:rPr lang="es-ES" sz="1600" i="1" dirty="0" err="1">
                <a:solidFill>
                  <a:schemeClr val="tx2"/>
                </a:solidFill>
              </a:rPr>
              <a:t>Comission</a:t>
            </a:r>
            <a:endParaRPr lang="es-ES" sz="1600" i="1" dirty="0">
              <a:solidFill>
                <a:schemeClr val="tx2"/>
              </a:solidFill>
            </a:endParaRPr>
          </a:p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341721" y="2512302"/>
            <a:ext cx="3980845" cy="6390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 Marina Domínguez Cabrera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Administrativa</a:t>
            </a:r>
            <a:endParaRPr lang="es-ES" sz="1600" dirty="0">
              <a:solidFill>
                <a:schemeClr val="tx2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B0F17C3-A2B7-4B11-BF8F-CD973103899A}"/>
              </a:ext>
            </a:extLst>
          </p:cNvPr>
          <p:cNvSpPr/>
          <p:nvPr/>
        </p:nvSpPr>
        <p:spPr>
          <a:xfrm>
            <a:off x="3935760" y="1264649"/>
            <a:ext cx="4104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i="1" dirty="0">
                <a:solidFill>
                  <a:schemeClr val="tx2"/>
                </a:solidFill>
              </a:rPr>
              <a:t>Director</a:t>
            </a: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Ricardo Martínez Cedrés</a:t>
            </a:r>
          </a:p>
        </p:txBody>
      </p:sp>
      <p:sp>
        <p:nvSpPr>
          <p:cNvPr id="14" name="1 Rectángulo">
            <a:extLst>
              <a:ext uri="{FF2B5EF4-FFF2-40B4-BE49-F238E27FC236}">
                <a16:creationId xmlns:a16="http://schemas.microsoft.com/office/drawing/2014/main" id="{00A4ED85-53AA-4493-B2DF-8E0FF3F9D1A0}"/>
              </a:ext>
            </a:extLst>
          </p:cNvPr>
          <p:cNvSpPr/>
          <p:nvPr/>
        </p:nvSpPr>
        <p:spPr>
          <a:xfrm>
            <a:off x="2166883" y="188640"/>
            <a:ext cx="8155683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Mejora del Espacio Turístico y RRHH</a:t>
            </a:r>
          </a:p>
        </p:txBody>
      </p:sp>
    </p:spTree>
    <p:extLst>
      <p:ext uri="{BB962C8B-B14F-4D97-AF65-F5344CB8AC3E}">
        <p14:creationId xmlns:p14="http://schemas.microsoft.com/office/powerpoint/2010/main" val="2410083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89539" y="1026084"/>
            <a:ext cx="7917369" cy="8617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162567" y="3789825"/>
            <a:ext cx="3833383" cy="4955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Marta Cubas Mateos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 ferias</a:t>
            </a:r>
            <a:endParaRPr lang="es-ES" sz="1600" dirty="0">
              <a:solidFill>
                <a:schemeClr val="tx2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168707" y="2963428"/>
            <a:ext cx="3821105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Nieves Perdomo Perera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 mercados francófonos</a:t>
            </a:r>
          </a:p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168684" y="3737433"/>
            <a:ext cx="3827164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Elena </a:t>
            </a:r>
            <a:r>
              <a:rPr lang="es-ES" sz="1600" b="1" dirty="0" err="1">
                <a:solidFill>
                  <a:schemeClr val="tx2"/>
                </a:solidFill>
              </a:rPr>
              <a:t>Mastora</a:t>
            </a:r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 marca Tenerife </a:t>
            </a:r>
            <a:r>
              <a:rPr lang="es-ES" sz="1600" i="1" dirty="0" err="1">
                <a:solidFill>
                  <a:schemeClr val="tx2"/>
                </a:solidFill>
              </a:rPr>
              <a:t>Select</a:t>
            </a:r>
            <a:endParaRPr lang="es-ES" sz="1600" i="1" dirty="0">
              <a:solidFill>
                <a:schemeClr val="tx2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169332" y="4401244"/>
            <a:ext cx="3833383" cy="6390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Nuria  de Lorenzo Gutierrez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 mercados países del Este</a:t>
            </a:r>
            <a:endParaRPr lang="es-ES" sz="1600" dirty="0">
              <a:solidFill>
                <a:schemeClr val="tx2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B0F17C3-A2B7-4B11-BF8F-CD973103899A}"/>
              </a:ext>
            </a:extLst>
          </p:cNvPr>
          <p:cNvSpPr/>
          <p:nvPr/>
        </p:nvSpPr>
        <p:spPr>
          <a:xfrm>
            <a:off x="3941305" y="1025138"/>
            <a:ext cx="410445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i="1" dirty="0">
                <a:solidFill>
                  <a:schemeClr val="tx2"/>
                </a:solidFill>
              </a:rPr>
              <a:t>Directora</a:t>
            </a:r>
          </a:p>
          <a:p>
            <a:pPr algn="ctr"/>
            <a:r>
              <a:rPr lang="es-ES" sz="1600" b="1" dirty="0" err="1">
                <a:solidFill>
                  <a:schemeClr val="tx2"/>
                </a:solidFill>
              </a:rPr>
              <a:t>Pia</a:t>
            </a:r>
            <a:r>
              <a:rPr lang="es-ES" sz="1600" b="1" dirty="0">
                <a:solidFill>
                  <a:schemeClr val="tx2"/>
                </a:solidFill>
              </a:rPr>
              <a:t> </a:t>
            </a:r>
            <a:r>
              <a:rPr lang="es-ES" sz="1600" b="1" dirty="0" err="1">
                <a:solidFill>
                  <a:schemeClr val="tx2"/>
                </a:solidFill>
              </a:rPr>
              <a:t>Louw</a:t>
            </a:r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Responsable mercado británico y nórdico </a:t>
            </a:r>
          </a:p>
        </p:txBody>
      </p:sp>
      <p:sp>
        <p:nvSpPr>
          <p:cNvPr id="14" name="1 Rectángulo">
            <a:extLst>
              <a:ext uri="{FF2B5EF4-FFF2-40B4-BE49-F238E27FC236}">
                <a16:creationId xmlns:a16="http://schemas.microsoft.com/office/drawing/2014/main" id="{00A4ED85-53AA-4493-B2DF-8E0FF3F9D1A0}"/>
              </a:ext>
            </a:extLst>
          </p:cNvPr>
          <p:cNvSpPr/>
          <p:nvPr/>
        </p:nvSpPr>
        <p:spPr>
          <a:xfrm>
            <a:off x="2095473" y="188640"/>
            <a:ext cx="7911435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Promoción Turística</a:t>
            </a:r>
          </a:p>
        </p:txBody>
      </p:sp>
      <p:sp>
        <p:nvSpPr>
          <p:cNvPr id="15" name="7 Rectángulo">
            <a:extLst>
              <a:ext uri="{FF2B5EF4-FFF2-40B4-BE49-F238E27FC236}">
                <a16:creationId xmlns:a16="http://schemas.microsoft.com/office/drawing/2014/main" id="{E2AC74C7-850D-4E83-9BD1-E13FF61FF86E}"/>
              </a:ext>
            </a:extLst>
          </p:cNvPr>
          <p:cNvSpPr/>
          <p:nvPr/>
        </p:nvSpPr>
        <p:spPr>
          <a:xfrm>
            <a:off x="6162465" y="2968628"/>
            <a:ext cx="3833383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Raquel Ceca Hernández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</a:t>
            </a:r>
          </a:p>
          <a:p>
            <a:pPr algn="ctr"/>
            <a:r>
              <a:rPr lang="es-ES" sz="1400" i="1" dirty="0">
                <a:solidFill>
                  <a:schemeClr val="tx2"/>
                </a:solidFill>
              </a:rPr>
              <a:t>Marca Tenerife NO LIMITS</a:t>
            </a:r>
          </a:p>
        </p:txBody>
      </p:sp>
      <p:sp>
        <p:nvSpPr>
          <p:cNvPr id="13" name="8 Rectángulo">
            <a:extLst>
              <a:ext uri="{FF2B5EF4-FFF2-40B4-BE49-F238E27FC236}">
                <a16:creationId xmlns:a16="http://schemas.microsoft.com/office/drawing/2014/main" id="{91C4B213-7DBB-4903-A897-1A1056623FF3}"/>
              </a:ext>
            </a:extLst>
          </p:cNvPr>
          <p:cNvSpPr/>
          <p:nvPr/>
        </p:nvSpPr>
        <p:spPr>
          <a:xfrm>
            <a:off x="3761285" y="1978335"/>
            <a:ext cx="4572000" cy="7910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Barbara </a:t>
            </a:r>
            <a:r>
              <a:rPr lang="es-ES" sz="1600" b="1" dirty="0" err="1">
                <a:solidFill>
                  <a:schemeClr val="tx2"/>
                </a:solidFill>
              </a:rPr>
              <a:t>Bamberger</a:t>
            </a:r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Adjunta la Dirección</a:t>
            </a:r>
          </a:p>
          <a:p>
            <a:pPr algn="ctr"/>
            <a:r>
              <a:rPr lang="es-ES" sz="1600" dirty="0">
                <a:solidFill>
                  <a:schemeClr val="tx2"/>
                </a:solidFill>
              </a:rPr>
              <a:t>Responsable mercado alemán</a:t>
            </a:r>
          </a:p>
          <a:p>
            <a:pPr algn="ctr"/>
            <a:endParaRPr lang="es-ES" sz="16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993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95472" y="188640"/>
            <a:ext cx="8072494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Asociados</a:t>
            </a:r>
          </a:p>
        </p:txBody>
      </p:sp>
      <p:sp>
        <p:nvSpPr>
          <p:cNvPr id="12" name="11 Elipse"/>
          <p:cNvSpPr/>
          <p:nvPr/>
        </p:nvSpPr>
        <p:spPr>
          <a:xfrm>
            <a:off x="5087603" y="3212976"/>
            <a:ext cx="2088232" cy="10801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2"/>
                </a:solidFill>
              </a:rPr>
              <a:t>Mercedes Cabrera Rodríguez</a:t>
            </a:r>
          </a:p>
          <a:p>
            <a:pPr algn="ctr"/>
            <a:r>
              <a:rPr lang="es-ES" sz="1400" i="1" dirty="0">
                <a:solidFill>
                  <a:schemeClr val="tx2"/>
                </a:solidFill>
              </a:rPr>
              <a:t>Coordinadora</a:t>
            </a:r>
            <a:endParaRPr lang="es-ES" sz="1400" dirty="0">
              <a:solidFill>
                <a:schemeClr val="tx2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55840" y="1054478"/>
            <a:ext cx="3024336" cy="646331"/>
          </a:xfrm>
          <a:prstGeom prst="rect">
            <a:avLst/>
          </a:prstGeom>
          <a:noFill/>
          <a:ln w="952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i="1" dirty="0">
                <a:solidFill>
                  <a:schemeClr val="tx2"/>
                </a:solidFill>
              </a:rPr>
              <a:t>Directora</a:t>
            </a:r>
          </a:p>
          <a:p>
            <a:pPr algn="ctr"/>
            <a:r>
              <a:rPr lang="es-ES" dirty="0">
                <a:solidFill>
                  <a:schemeClr val="tx2"/>
                </a:solidFill>
              </a:rPr>
              <a:t>Rosana  Parra Hidalgo</a:t>
            </a:r>
          </a:p>
        </p:txBody>
      </p:sp>
    </p:spTree>
    <p:extLst>
      <p:ext uri="{BB962C8B-B14F-4D97-AF65-F5344CB8AC3E}">
        <p14:creationId xmlns:p14="http://schemas.microsoft.com/office/powerpoint/2010/main" val="8105027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DF97BB03045FF4791132A7C0FF42B97" ma:contentTypeVersion="1" ma:contentTypeDescription="Crear nuevo documento." ma:contentTypeScope="" ma:versionID="6e6db647aeeba426f083d04f1fac9811">
  <xsd:schema xmlns:xsd="http://www.w3.org/2001/XMLSchema" xmlns:xs="http://www.w3.org/2001/XMLSchema" xmlns:p="http://schemas.microsoft.com/office/2006/metadata/properties" xmlns:ns1="http://schemas.microsoft.com/sharepoint/v3" xmlns:ns2="8b099203-c902-4a5b-992f-1f849b15ff82" xmlns:ns3="f0f3cd94-4f9a-4f08-a83f-c424feb2ea3d" targetNamespace="http://schemas.microsoft.com/office/2006/metadata/properties" ma:root="true" ma:fieldsID="e56097b55ccbc15c14c521cfce7c2795" ns1:_="" ns2:_="" ns3:_="">
    <xsd:import namespace="http://schemas.microsoft.com/sharepoint/v3"/>
    <xsd:import namespace="8b099203-c902-4a5b-992f-1f849b15ff82"/>
    <xsd:import namespace="f0f3cd94-4f9a-4f08-a83f-c424feb2ea3d"/>
    <xsd:element name="properties">
      <xsd:complexType>
        <xsd:sequence>
          <xsd:element name="documentManagement">
            <xsd:complexType>
              <xsd:all>
                <xsd:element ref="ns2:email1" minOccurs="0"/>
                <xsd:element ref="ns2:esTitulo" minOccurs="0"/>
                <xsd:element ref="ns2:esSubTitulo" minOccurs="0"/>
                <xsd:element ref="ns2:direccion" minOccurs="0"/>
                <xsd:element ref="ns2:telefono" minOccurs="0"/>
                <xsd:element ref="ns2:fax" minOccurs="0"/>
                <xsd:element ref="ns2:web" minOccurs="0"/>
                <xsd:element ref="ns2:onClick" minOccurs="0"/>
                <xsd:element ref="ns2:esSubDestacado" minOccurs="0"/>
                <xsd:element ref="ns1:PublishingStartDate" minOccurs="0"/>
                <xsd:element ref="ns1:PublishingExpirationDate" minOccurs="0"/>
                <xsd:element ref="ns3:transparenciaIndicadore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7" nillable="true" ma:displayName="Fecha de inicio programada" ma:description="" ma:hidden="true" ma:internalName="PublishingStartDate">
      <xsd:simpleType>
        <xsd:restriction base="dms:Unknown"/>
      </xsd:simpleType>
    </xsd:element>
    <xsd:element name="PublishingExpirationDate" ma:index="18" nillable="true" ma:displayName="Fecha de finalización programada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099203-c902-4a5b-992f-1f849b15ff82" elementFormDefault="qualified">
    <xsd:import namespace="http://schemas.microsoft.com/office/2006/documentManagement/types"/>
    <xsd:import namespace="http://schemas.microsoft.com/office/infopath/2007/PartnerControls"/>
    <xsd:element name="email1" ma:index="8" nillable="true" ma:displayName="email" ma:internalName="email1">
      <xsd:simpleType>
        <xsd:restriction base="dms:Unknown"/>
      </xsd:simpleType>
    </xsd:element>
    <xsd:element name="esTitulo" ma:index="9" nillable="true" ma:displayName="esTitulo" ma:internalName="esTitulo">
      <xsd:simpleType>
        <xsd:restriction base="dms:Note">
          <xsd:maxLength value="255"/>
        </xsd:restriction>
      </xsd:simpleType>
    </xsd:element>
    <xsd:element name="esSubTitulo" ma:index="10" nillable="true" ma:displayName="esSubTitulo" ma:internalName="esSubTitulo">
      <xsd:simpleType>
        <xsd:restriction base="dms:Note">
          <xsd:maxLength value="255"/>
        </xsd:restriction>
      </xsd:simpleType>
    </xsd:element>
    <xsd:element name="direccion" ma:index="11" nillable="true" ma:displayName="direccion" ma:internalName="direccion">
      <xsd:simpleType>
        <xsd:restriction base="dms:Note">
          <xsd:maxLength value="255"/>
        </xsd:restriction>
      </xsd:simpleType>
    </xsd:element>
    <xsd:element name="telefono" ma:index="12" nillable="true" ma:displayName="telefono" ma:internalName="telefono">
      <xsd:simpleType>
        <xsd:restriction base="dms:Note">
          <xsd:maxLength value="255"/>
        </xsd:restriction>
      </xsd:simpleType>
    </xsd:element>
    <xsd:element name="fax" ma:index="13" nillable="true" ma:displayName="fax" ma:internalName="fax">
      <xsd:simpleType>
        <xsd:restriction base="dms:Note">
          <xsd:maxLength value="255"/>
        </xsd:restriction>
      </xsd:simpleType>
    </xsd:element>
    <xsd:element name="web" ma:index="14" nillable="true" ma:displayName="web" ma:internalName="web">
      <xsd:simpleType>
        <xsd:restriction base="dms:Note">
          <xsd:maxLength value="255"/>
        </xsd:restriction>
      </xsd:simpleType>
    </xsd:element>
    <xsd:element name="onClick" ma:index="15" nillable="true" ma:displayName="onClick" ma:hidden="true" ma:internalName="onClick" ma:readOnly="false">
      <xsd:simpleType>
        <xsd:restriction base="dms:Note"/>
      </xsd:simpleType>
    </xsd:element>
    <xsd:element name="esSubDestacado" ma:index="16" nillable="true" ma:displayName="esSubDestacado" ma:internalName="esSubDestacado">
      <xsd:simpleType>
        <xsd:restriction base="dms:Note">
          <xsd:maxLength value="255"/>
        </xsd:restriction>
      </xsd:simpleType>
    </xsd:element>
    <xsd:element name="_dlc_DocId" ma:index="20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21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2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f3cd94-4f9a-4f08-a83f-c424feb2ea3d" elementFormDefault="qualified">
    <xsd:import namespace="http://schemas.microsoft.com/office/2006/documentManagement/types"/>
    <xsd:import namespace="http://schemas.microsoft.com/office/infopath/2007/PartnerControls"/>
    <xsd:element name="transparenciaIndicadores" ma:index="19" nillable="true" ma:displayName="transparenciaIndicadores" ma:default="transInd1" ma:format="Dropdown" ma:internalName="transparenciaIndicadores">
      <xsd:simpleType>
        <xsd:restriction base="dms:Choice">
          <xsd:enumeration value="transInd1"/>
          <xsd:enumeration value="transInd2"/>
          <xsd:enumeration value="transInd3"/>
          <xsd:enumeration value="transInd4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mail1 xmlns="8b099203-c902-4a5b-992f-1f849b15ff82" xsi:nil="true"/>
    <transparenciaIndicadores xmlns="f0f3cd94-4f9a-4f08-a83f-c424feb2ea3d">transInd1</transparenciaIndicadores>
    <esTitulo xmlns="8b099203-c902-4a5b-992f-1f849b15ff82" xsi:nil="true"/>
    <onClick xmlns="8b099203-c902-4a5b-992f-1f849b15ff82" xsi:nil="true"/>
    <esSubTitulo xmlns="8b099203-c902-4a5b-992f-1f849b15ff82" xsi:nil="true"/>
    <telefono xmlns="8b099203-c902-4a5b-992f-1f849b15ff82" xsi:nil="true"/>
    <web xmlns="8b099203-c902-4a5b-992f-1f849b15ff82" xsi:nil="true"/>
    <PublishingExpirationDate xmlns="http://schemas.microsoft.com/sharepoint/v3" xsi:nil="true"/>
    <esSubDestacado xmlns="8b099203-c902-4a5b-992f-1f849b15ff82" xsi:nil="true"/>
    <PublishingStartDate xmlns="http://schemas.microsoft.com/sharepoint/v3" xsi:nil="true"/>
    <direccion xmlns="8b099203-c902-4a5b-992f-1f849b15ff82" xsi:nil="true"/>
    <fax xmlns="8b099203-c902-4a5b-992f-1f849b15ff82" xsi:nil="true"/>
    <_dlc_DocId xmlns="8b099203-c902-4a5b-992f-1f849b15ff82">Q5F7QW3RQ55V-707057932-10</_dlc_DocId>
    <_dlc_DocIdUrl xmlns="8b099203-c902-4a5b-992f-1f849b15ff82">
      <Url>http://admin.webtenerife.com/es/corporativa/transparencia/empleo/_layouts/DocIdRedir.aspx?ID=Q5F7QW3RQ55V-707057932-10</Url>
      <Description>Q5F7QW3RQ55V-707057932-10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A4CDEFC-7CDD-4DD0-A1FA-CC97B1AAE62F}"/>
</file>

<file path=customXml/itemProps2.xml><?xml version="1.0" encoding="utf-8"?>
<ds:datastoreItem xmlns:ds="http://schemas.openxmlformats.org/officeDocument/2006/customXml" ds:itemID="{5354ECD7-1D34-49FB-BD70-4BFD94ECF42E}"/>
</file>

<file path=customXml/itemProps3.xml><?xml version="1.0" encoding="utf-8"?>
<ds:datastoreItem xmlns:ds="http://schemas.openxmlformats.org/officeDocument/2006/customXml" ds:itemID="{A8AF457D-700B-4075-B2F9-7B1AA160E43A}"/>
</file>

<file path=customXml/itemProps4.xml><?xml version="1.0" encoding="utf-8"?>
<ds:datastoreItem xmlns:ds="http://schemas.openxmlformats.org/officeDocument/2006/customXml" ds:itemID="{691FA934-28AF-430D-9387-530DA5DF71A6}"/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404</Words>
  <Application>Microsoft Office PowerPoint</Application>
  <PresentationFormat>Panorámica</PresentationFormat>
  <Paragraphs>145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 Octubre 2019</dc:title>
  <dc:creator>Ricardo Martinez Cedres</dc:creator>
  <cp:lastModifiedBy>Ana Vega</cp:lastModifiedBy>
  <cp:revision>1</cp:revision>
  <dcterms:created xsi:type="dcterms:W3CDTF">2019-07-31T11:06:42Z</dcterms:created>
  <dcterms:modified xsi:type="dcterms:W3CDTF">2019-10-09T09:26:58Z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0x0101003DF97BB03045FF4791132A7C0FF42B97</vt:lpwstr>
  </property>
  <property fmtid="{D5CDD505-2E9C-101B-9397-08002B2CF9AE}" pid="3" name="_dlc_DocIdItemGuid">
    <vt:lpwstr>f9ad80a8-ab58-4217-ac3e-8458314f6a1f</vt:lpwstr>
  </property>
</Properties>
</file>