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75" r:id="rId3"/>
    <p:sldId id="270" r:id="rId4"/>
    <p:sldId id="273" r:id="rId5"/>
    <p:sldId id="274" r:id="rId6"/>
    <p:sldId id="278" r:id="rId7"/>
    <p:sldId id="276" r:id="rId8"/>
    <p:sldId id="277" r:id="rId9"/>
    <p:sldId id="260" r:id="rId10"/>
    <p:sldId id="259" r:id="rId11"/>
    <p:sldId id="265" r:id="rId12"/>
    <p:sldId id="267" r:id="rId13"/>
    <p:sldId id="268" r:id="rId14"/>
    <p:sldId id="269" r:id="rId15"/>
    <p:sldId id="266" r:id="rId16"/>
    <p:sldId id="271" r:id="rId1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A9E0C-150C-4510-AEF9-112D6124AFE4}" type="datetimeFigureOut">
              <a:rPr lang="es-ES" smtClean="0"/>
              <a:t>29/08/2014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B1442-ADC2-48E0-AC28-F232A3E77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304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e.jpg                                                        000BEBF6Datos                          7C2682F3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140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6379-9BF7-433C-A74C-6423ED5768C6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D097-E789-40DD-A59E-ABAF947A7E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businessdev@webtenerife.com" TargetMode="External"/><Relationship Id="rId3" Type="http://schemas.openxmlformats.org/officeDocument/2006/relationships/hyperlink" Target="mailto:comunicacion@webtenerife.com" TargetMode="External"/><Relationship Id="rId7" Type="http://schemas.openxmlformats.org/officeDocument/2006/relationships/hyperlink" Target="mailto:consejerodelegado@webtenerife.com" TargetMode="External"/><Relationship Id="rId2" Type="http://schemas.openxmlformats.org/officeDocument/2006/relationships/hyperlink" Target="mailto:marketing@webtenerife.co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dministracion@webtenerife.com" TargetMode="External"/><Relationship Id="rId5" Type="http://schemas.openxmlformats.org/officeDocument/2006/relationships/hyperlink" Target="mailto:recursoshumanos@webtenerife.com" TargetMode="External"/><Relationship Id="rId4" Type="http://schemas.openxmlformats.org/officeDocument/2006/relationships/hyperlink" Target="mailto:promotion@webtenerife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sociados@webtenerife.com" TargetMode="External"/><Relationship Id="rId2" Type="http://schemas.openxmlformats.org/officeDocument/2006/relationships/hyperlink" Target="mailto:dinamizacion@webtenerife.co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espacioturistico@webtenerife.com" TargetMode="External"/><Relationship Id="rId5" Type="http://schemas.openxmlformats.org/officeDocument/2006/relationships/hyperlink" Target="mailto:zonas@webtenerife.com" TargetMode="External"/><Relationship Id="rId4" Type="http://schemas.openxmlformats.org/officeDocument/2006/relationships/hyperlink" Target="mailto:investigacionturistica@webtenerif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14366" y="1714488"/>
            <a:ext cx="8229600" cy="271463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/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dirty="0">
                <a:solidFill>
                  <a:schemeClr val="tx2"/>
                </a:solidFill>
              </a:rPr>
              <a:t/>
            </a:r>
            <a:br>
              <a:rPr lang="es-ES" dirty="0">
                <a:solidFill>
                  <a:schemeClr val="tx2"/>
                </a:solidFill>
              </a:rPr>
            </a:br>
            <a:r>
              <a:rPr lang="es-ES" dirty="0" smtClean="0">
                <a:solidFill>
                  <a:schemeClr val="tx2"/>
                </a:solidFill>
              </a:rPr>
              <a:t>ORGANIGRAMA</a:t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dirty="0">
                <a:solidFill>
                  <a:schemeClr val="tx2"/>
                </a:solidFill>
              </a:rPr>
              <a:t/>
            </a:r>
            <a:br>
              <a:rPr lang="es-ES" dirty="0">
                <a:solidFill>
                  <a:schemeClr val="tx2"/>
                </a:solidFill>
              </a:rPr>
            </a:br>
            <a:r>
              <a:rPr lang="es-ES" dirty="0" smtClean="0">
                <a:solidFill>
                  <a:schemeClr val="tx2"/>
                </a:solidFill>
              </a:rPr>
              <a:t>TURISMO DE TENERIFE</a:t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dirty="0" smtClean="0">
                <a:solidFill>
                  <a:schemeClr val="tx2"/>
                </a:solidFill>
              </a:rPr>
              <a:t/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dirty="0" smtClean="0">
                <a:solidFill>
                  <a:schemeClr val="tx2"/>
                </a:solidFill>
              </a:rPr>
              <a:t>Julio  2014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Promoción  Económica</a:t>
            </a:r>
          </a:p>
          <a:p>
            <a:pPr algn="ctr"/>
            <a:r>
              <a:rPr lang="es-ES" i="1" dirty="0" smtClean="0"/>
              <a:t>Stephanie Wear – Asesora Externa</a:t>
            </a:r>
            <a:endParaRPr lang="es-ES" i="1" dirty="0"/>
          </a:p>
        </p:txBody>
      </p:sp>
      <p:sp>
        <p:nvSpPr>
          <p:cNvPr id="3" name="2 Rectángulo"/>
          <p:cNvSpPr/>
          <p:nvPr/>
        </p:nvSpPr>
        <p:spPr>
          <a:xfrm>
            <a:off x="642910" y="1643050"/>
            <a:ext cx="39290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Promoción  Económica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714876" y="164305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Tenerife </a:t>
            </a:r>
            <a:r>
              <a:rPr lang="es-ES" dirty="0" err="1" smtClean="0"/>
              <a:t>Convention</a:t>
            </a:r>
            <a:r>
              <a:rPr lang="es-ES" dirty="0" smtClean="0"/>
              <a:t> Bureau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785918" y="2500306"/>
            <a:ext cx="1714512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Andreas Fischer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1721277" y="3623828"/>
            <a:ext cx="1714512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Arantxa Martín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5822165" y="2507299"/>
            <a:ext cx="1714512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Diego Fernández</a:t>
            </a:r>
          </a:p>
        </p:txBody>
      </p:sp>
      <p:sp>
        <p:nvSpPr>
          <p:cNvPr id="9" name="8 Elipse"/>
          <p:cNvSpPr/>
          <p:nvPr/>
        </p:nvSpPr>
        <p:spPr>
          <a:xfrm>
            <a:off x="5855848" y="3645024"/>
            <a:ext cx="1714512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Amanda de Armas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1763688" y="4732554"/>
            <a:ext cx="1714512" cy="121672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>
                <a:solidFill>
                  <a:schemeClr val="accent1"/>
                </a:solidFill>
              </a:rPr>
              <a:t>Zulay</a:t>
            </a:r>
            <a:r>
              <a:rPr lang="es-ES_tradnl" dirty="0" smtClean="0">
                <a:solidFill>
                  <a:schemeClr val="accent1"/>
                </a:solidFill>
              </a:rPr>
              <a:t> Rodríguez</a:t>
            </a:r>
          </a:p>
          <a:p>
            <a:pPr algn="ctr"/>
            <a:r>
              <a:rPr lang="es-ES_tradnl" b="1" i="1" dirty="0" smtClean="0">
                <a:solidFill>
                  <a:schemeClr val="accent1"/>
                </a:solidFill>
              </a:rPr>
              <a:t>* Asesora Externa</a:t>
            </a:r>
            <a:endParaRPr lang="es-ES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Asociados</a:t>
            </a:r>
          </a:p>
          <a:p>
            <a:pPr algn="ctr"/>
            <a:r>
              <a:rPr lang="es-ES" i="1" dirty="0" smtClean="0"/>
              <a:t>Rosana Parra Hidalgo</a:t>
            </a:r>
            <a:endParaRPr lang="es-ES" i="1" dirty="0"/>
          </a:p>
        </p:txBody>
      </p:sp>
      <p:sp>
        <p:nvSpPr>
          <p:cNvPr id="3" name="2 Elipse"/>
          <p:cNvSpPr/>
          <p:nvPr/>
        </p:nvSpPr>
        <p:spPr>
          <a:xfrm>
            <a:off x="500034" y="2000240"/>
            <a:ext cx="271464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Mercedes Cabrera</a:t>
            </a:r>
            <a:endParaRPr lang="es-E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Mejora del Espacio Turístico</a:t>
            </a:r>
          </a:p>
          <a:p>
            <a:pPr algn="ctr"/>
            <a:r>
              <a:rPr lang="es-ES" i="1" dirty="0" smtClean="0"/>
              <a:t>Ricardo Martínez Cedrés</a:t>
            </a:r>
            <a:endParaRPr lang="es-ES" i="1" dirty="0"/>
          </a:p>
        </p:txBody>
      </p:sp>
      <p:sp>
        <p:nvSpPr>
          <p:cNvPr id="3" name="2 Rectángulo"/>
          <p:cNvSpPr/>
          <p:nvPr/>
        </p:nvSpPr>
        <p:spPr>
          <a:xfrm>
            <a:off x="642910" y="1643050"/>
            <a:ext cx="39290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Mejora del Espacio Turístico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714876" y="164305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Tenerife Film </a:t>
            </a:r>
            <a:r>
              <a:rPr lang="es-ES" dirty="0" err="1" smtClean="0"/>
              <a:t>Commission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357290" y="3571876"/>
            <a:ext cx="2714644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/>
                </a:solidFill>
              </a:rPr>
              <a:t>Cristina Amigó</a:t>
            </a:r>
          </a:p>
          <a:p>
            <a:pPr algn="ctr"/>
            <a:r>
              <a:rPr lang="es-ES" i="1" dirty="0" smtClean="0">
                <a:solidFill>
                  <a:schemeClr val="accent1"/>
                </a:solidFill>
              </a:rPr>
              <a:t>Asesora Externa</a:t>
            </a:r>
            <a:endParaRPr lang="es-ES" i="1" dirty="0">
              <a:solidFill>
                <a:schemeClr val="accent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6072198" y="2571744"/>
            <a:ext cx="1714512" cy="928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Concha Díaz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285852" y="2500306"/>
            <a:ext cx="271464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Marina Domínguez</a:t>
            </a:r>
            <a:endParaRPr lang="es-E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Investigación Turística</a:t>
            </a:r>
          </a:p>
          <a:p>
            <a:pPr algn="ctr"/>
            <a:endParaRPr lang="es-ES" dirty="0" smtClean="0"/>
          </a:p>
          <a:p>
            <a:pPr algn="ctr"/>
            <a:r>
              <a:rPr lang="es-ES" i="1" dirty="0" smtClean="0"/>
              <a:t>Silvia Canales Tafur</a:t>
            </a:r>
          </a:p>
        </p:txBody>
      </p:sp>
      <p:sp>
        <p:nvSpPr>
          <p:cNvPr id="5" name="4 Elipse"/>
          <p:cNvSpPr/>
          <p:nvPr/>
        </p:nvSpPr>
        <p:spPr>
          <a:xfrm>
            <a:off x="500034" y="2000240"/>
            <a:ext cx="271464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Alejandro García</a:t>
            </a:r>
            <a:endParaRPr lang="es-ES" i="1" dirty="0"/>
          </a:p>
        </p:txBody>
      </p:sp>
      <p:sp>
        <p:nvSpPr>
          <p:cNvPr id="8" name="7 Elipse"/>
          <p:cNvSpPr/>
          <p:nvPr/>
        </p:nvSpPr>
        <p:spPr>
          <a:xfrm>
            <a:off x="3357554" y="2000240"/>
            <a:ext cx="271464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Marjorie Pérez</a:t>
            </a:r>
            <a:endParaRPr lang="es-ES" i="1" dirty="0"/>
          </a:p>
        </p:txBody>
      </p:sp>
      <p:sp>
        <p:nvSpPr>
          <p:cNvPr id="9" name="8 Elipse"/>
          <p:cNvSpPr/>
          <p:nvPr/>
        </p:nvSpPr>
        <p:spPr>
          <a:xfrm>
            <a:off x="6215074" y="2000240"/>
            <a:ext cx="271464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Manuela Rabaneda</a:t>
            </a:r>
            <a:endParaRPr lang="es-E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Administración , Finanzas y Tecnología</a:t>
            </a:r>
          </a:p>
          <a:p>
            <a:pPr algn="ctr"/>
            <a:r>
              <a:rPr lang="es-ES" i="1" dirty="0" smtClean="0"/>
              <a:t>Eusebio Díaz Mejías</a:t>
            </a:r>
          </a:p>
        </p:txBody>
      </p:sp>
      <p:sp>
        <p:nvSpPr>
          <p:cNvPr id="5" name="4 Elipse"/>
          <p:cNvSpPr/>
          <p:nvPr/>
        </p:nvSpPr>
        <p:spPr>
          <a:xfrm>
            <a:off x="1071538" y="2000240"/>
            <a:ext cx="2071702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Carmelo Ortiz</a:t>
            </a:r>
            <a:endParaRPr lang="es-ES" i="1" dirty="0"/>
          </a:p>
        </p:txBody>
      </p:sp>
      <p:sp>
        <p:nvSpPr>
          <p:cNvPr id="8" name="7 Elipse"/>
          <p:cNvSpPr/>
          <p:nvPr/>
        </p:nvSpPr>
        <p:spPr>
          <a:xfrm>
            <a:off x="3714744" y="2000240"/>
            <a:ext cx="200026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Fátima González</a:t>
            </a:r>
            <a:endParaRPr lang="es-ES" i="1" dirty="0"/>
          </a:p>
        </p:txBody>
      </p:sp>
      <p:sp>
        <p:nvSpPr>
          <p:cNvPr id="9" name="8 Elipse"/>
          <p:cNvSpPr/>
          <p:nvPr/>
        </p:nvSpPr>
        <p:spPr>
          <a:xfrm>
            <a:off x="2285984" y="3357562"/>
            <a:ext cx="1928826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 Montesino</a:t>
            </a:r>
            <a:endParaRPr lang="es-ES" i="1" dirty="0"/>
          </a:p>
        </p:txBody>
      </p:sp>
      <p:sp>
        <p:nvSpPr>
          <p:cNvPr id="6" name="5 Elipse"/>
          <p:cNvSpPr/>
          <p:nvPr/>
        </p:nvSpPr>
        <p:spPr>
          <a:xfrm>
            <a:off x="6286512" y="2000240"/>
            <a:ext cx="200026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Cristi Padrón</a:t>
            </a:r>
            <a:endParaRPr lang="es-ES" i="1" dirty="0"/>
          </a:p>
        </p:txBody>
      </p:sp>
      <p:sp>
        <p:nvSpPr>
          <p:cNvPr id="7" name="6 Elipse"/>
          <p:cNvSpPr/>
          <p:nvPr/>
        </p:nvSpPr>
        <p:spPr>
          <a:xfrm>
            <a:off x="5072066" y="3357562"/>
            <a:ext cx="2000264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Alfonso Rivero</a:t>
            </a:r>
            <a:endParaRPr lang="es-ES" i="1" dirty="0"/>
          </a:p>
        </p:txBody>
      </p:sp>
      <p:sp>
        <p:nvSpPr>
          <p:cNvPr id="11" name="10 Elipse"/>
          <p:cNvSpPr/>
          <p:nvPr/>
        </p:nvSpPr>
        <p:spPr>
          <a:xfrm>
            <a:off x="3857620" y="4314692"/>
            <a:ext cx="1714512" cy="928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Marcos Díaz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Dinamización de Zonas de Interés Estratégico Turístico</a:t>
            </a:r>
          </a:p>
          <a:p>
            <a:pPr algn="ctr"/>
            <a:r>
              <a:rPr lang="es-ES" i="1" dirty="0" smtClean="0"/>
              <a:t>Mayte Mederos Ramírez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Recursos  Humanos</a:t>
            </a:r>
          </a:p>
          <a:p>
            <a:pPr algn="ctr"/>
            <a:r>
              <a:rPr lang="es-ES" i="1" dirty="0" smtClean="0"/>
              <a:t>Gema Gijón Vicente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4957" y="908720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Presidente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Carlos </a:t>
            </a:r>
            <a:r>
              <a:rPr lang="es-ES" b="1" dirty="0" smtClean="0">
                <a:solidFill>
                  <a:schemeClr val="tx2"/>
                </a:solidFill>
              </a:rPr>
              <a:t>Alonso </a:t>
            </a:r>
            <a:r>
              <a:rPr lang="es-ES" b="1" dirty="0" smtClean="0">
                <a:solidFill>
                  <a:schemeClr val="tx2"/>
                </a:solidFill>
              </a:rPr>
              <a:t>Rodríguez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227687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2"/>
              </a:solidFill>
            </a:endParaRP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Vicepresidente Primero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Antonio García </a:t>
            </a:r>
            <a:r>
              <a:rPr lang="es-ES" b="1" dirty="0" err="1" smtClean="0">
                <a:solidFill>
                  <a:schemeClr val="tx2"/>
                </a:solidFill>
              </a:rPr>
              <a:t>Marichal</a:t>
            </a:r>
            <a:endParaRPr lang="es-ES" b="1" dirty="0" smtClean="0">
              <a:solidFill>
                <a:schemeClr val="tx2"/>
              </a:solidFill>
            </a:endParaRP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46796" y="228200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2"/>
              </a:solidFill>
            </a:endParaRP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Vicepresidente Segundo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Jorge </a:t>
            </a:r>
            <a:r>
              <a:rPr lang="es-ES" b="1" dirty="0" err="1" smtClean="0">
                <a:solidFill>
                  <a:schemeClr val="tx2"/>
                </a:solidFill>
              </a:rPr>
              <a:t>Marichal</a:t>
            </a:r>
            <a:r>
              <a:rPr lang="es-ES" b="1" dirty="0" smtClean="0">
                <a:solidFill>
                  <a:schemeClr val="tx2"/>
                </a:solidFill>
              </a:rPr>
              <a:t> González</a:t>
            </a:r>
            <a:endParaRPr lang="es-ES" b="1" dirty="0" smtClean="0">
              <a:solidFill>
                <a:schemeClr val="tx2"/>
              </a:solidFill>
            </a:endParaRP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84957" y="371703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2"/>
              </a:solidFill>
            </a:endParaRP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Consejero  Delegado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Miguel </a:t>
            </a:r>
            <a:r>
              <a:rPr lang="es-ES" b="1" dirty="0" smtClean="0">
                <a:solidFill>
                  <a:schemeClr val="tx2"/>
                </a:solidFill>
              </a:rPr>
              <a:t>Ángel Santos Cruz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85852" y="500042"/>
            <a:ext cx="714380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Consejero  Delegado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Miguel Ángel Santos </a:t>
            </a:r>
            <a:r>
              <a:rPr lang="es-ES" b="1" dirty="0" smtClean="0">
                <a:solidFill>
                  <a:schemeClr val="tx2"/>
                </a:solidFill>
              </a:rPr>
              <a:t>Cruz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16454" y="3429000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Marketing, Comunicación y Marcas </a:t>
            </a:r>
          </a:p>
          <a:p>
            <a:pPr algn="ctr"/>
            <a:r>
              <a:rPr lang="es-ES" sz="1600" i="1" dirty="0" smtClean="0">
                <a:solidFill>
                  <a:schemeClr val="tx2"/>
                </a:solidFill>
              </a:rPr>
              <a:t>Javier Pérez Torres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96202" y="5301208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048391" y="4221088"/>
            <a:ext cx="385765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Económica</a:t>
            </a:r>
          </a:p>
          <a:p>
            <a:pPr algn="ctr"/>
            <a:r>
              <a:rPr lang="es-ES" sz="1600" i="1" dirty="0">
                <a:solidFill>
                  <a:srgbClr val="FF0000"/>
                </a:solidFill>
              </a:rPr>
              <a:t>Stephanie Wear Pintado (Asesora)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0981" y="2357430"/>
            <a:ext cx="3857652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Creación, Dinamización y Promoción Productos Turísticos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48391" y="159785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Rosana Parra Hidalgo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72066" y="5072074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Recursos Humanos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Gema Gijón Vicente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55576" y="1526414"/>
            <a:ext cx="38576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Administración y Finanzas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Eusebio Díaz Mejías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14348" y="3506708"/>
            <a:ext cx="38576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2357430"/>
            <a:ext cx="385765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Dinamización de Zonas de Interés Estratégico Turístico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Mayte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38617" y="442913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Mejora del Espacio Turístico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85852" y="260648"/>
            <a:ext cx="714380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2"/>
                </a:solidFill>
              </a:rPr>
              <a:t>Oficina Avda. de la Constitución, 12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38005 Santa Cruz de Tenerife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Centralita: 34 902 321 331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Fax: 34 922 204 061</a:t>
            </a:r>
            <a:endParaRPr lang="es-ES" sz="1400" i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860033" y="2492896"/>
            <a:ext cx="356962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Marketing, Comunicación y Marcas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2"/>
              </a:rPr>
              <a:t>marketing@webtenerife.com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3"/>
              </a:rPr>
              <a:t>comunicacion@webtenerife.com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75 </a:t>
            </a:r>
            <a:r>
              <a:rPr lang="es-ES" sz="1400" dirty="0" smtClean="0">
                <a:solidFill>
                  <a:schemeClr val="tx2"/>
                </a:solidFill>
              </a:rPr>
              <a:t>21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60033" y="3645024"/>
            <a:ext cx="3575527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4"/>
              </a:rPr>
              <a:t>promotion@webtenerife.com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75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59832" y="4869160"/>
            <a:ext cx="3357586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Recursos Humanos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5"/>
              </a:rPr>
              <a:t>recursoshumanos@webtenerife.com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70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71600" y="2492896"/>
            <a:ext cx="3612245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2"/>
                </a:solidFill>
              </a:rPr>
              <a:t>Administración y Finanzas</a:t>
            </a:r>
          </a:p>
          <a:p>
            <a:pPr algn="ctr"/>
            <a:r>
              <a:rPr lang="es-ES" sz="1400" dirty="0" smtClean="0">
                <a:solidFill>
                  <a:schemeClr val="tx2"/>
                </a:solidFill>
                <a:hlinkClick r:id="rId6"/>
              </a:rPr>
              <a:t>administracion@webtenerife.com</a:t>
            </a:r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dirty="0" smtClean="0">
                <a:solidFill>
                  <a:schemeClr val="tx2"/>
                </a:solidFill>
              </a:rPr>
              <a:t>Tel: 34 922 23 78 74</a:t>
            </a:r>
          </a:p>
          <a:p>
            <a:pPr algn="ctr"/>
            <a:endParaRPr lang="es-ES" sz="1400" dirty="0" smtClean="0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71600" y="1435423"/>
            <a:ext cx="7463961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tx2"/>
                </a:solidFill>
              </a:rPr>
              <a:t>Consejero Delegado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hlinkClick r:id="rId7"/>
              </a:rPr>
              <a:t>consejerodelegado@webtenerife.com</a:t>
            </a:r>
            <a:endParaRPr lang="es-ES" sz="1400" dirty="0" smtClean="0">
              <a:solidFill>
                <a:schemeClr val="bg1"/>
              </a:solidFill>
            </a:endParaRPr>
          </a:p>
          <a:p>
            <a:pPr algn="ctr"/>
            <a:r>
              <a:rPr lang="es-ES" sz="1400" dirty="0" smtClean="0">
                <a:solidFill>
                  <a:schemeClr val="tx2"/>
                </a:solidFill>
              </a:rPr>
              <a:t>Tel: 34 922 23 75 22  -  Fax: 34 922 20 40 61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3645024"/>
            <a:ext cx="3612245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Promoción Económica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8"/>
              </a:rPr>
              <a:t>businessdev@webtenerife.com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70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786939" y="1899409"/>
            <a:ext cx="3642713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2"/>
                </a:solidFill>
              </a:rPr>
              <a:t>Creación y Dinamización de Productos </a:t>
            </a:r>
            <a:r>
              <a:rPr lang="es-ES" sz="1400" dirty="0">
                <a:solidFill>
                  <a:schemeClr val="tx2"/>
                </a:solidFill>
              </a:rPr>
              <a:t>Turísticos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2"/>
              </a:rPr>
              <a:t>dinamizacion@webtenerife.com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79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8662" y="1899409"/>
            <a:ext cx="3684566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Asociados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3"/>
              </a:rPr>
              <a:t>asociados@webtenerife.com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78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86314" y="3356992"/>
            <a:ext cx="3643338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4"/>
              </a:rPr>
              <a:t>investigacionturistica@webtenerife.com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57 </a:t>
            </a:r>
            <a:r>
              <a:rPr lang="es-ES" sz="1400" dirty="0" smtClean="0">
                <a:solidFill>
                  <a:schemeClr val="tx2"/>
                </a:solidFill>
              </a:rPr>
              <a:t>15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28662" y="3339569"/>
            <a:ext cx="3684566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Dinamización de Zonas de Interés Estratégico Turístico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5"/>
              </a:rPr>
              <a:t>zonas@webtenerife.com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</a:t>
            </a:r>
            <a:r>
              <a:rPr lang="es-ES" sz="1400" dirty="0" smtClean="0">
                <a:solidFill>
                  <a:schemeClr val="tx2"/>
                </a:solidFill>
              </a:rPr>
              <a:t>70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71800" y="4851157"/>
            <a:ext cx="3857652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Mejora del Espacio Turístico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  <a:hlinkClick r:id="rId6"/>
              </a:rPr>
              <a:t>espacioturistico@webtenerife.com</a:t>
            </a:r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Tel: 34 922 23 78 79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28662" y="500042"/>
            <a:ext cx="750099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 smtClean="0">
              <a:solidFill>
                <a:schemeClr val="tx2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tx2"/>
                </a:solidFill>
              </a:rPr>
              <a:t>Oficina </a:t>
            </a:r>
            <a:r>
              <a:rPr lang="es-ES" sz="1600" b="1" dirty="0" smtClean="0">
                <a:solidFill>
                  <a:schemeClr val="tx2"/>
                </a:solidFill>
              </a:rPr>
              <a:t>c/ Alcalde José Emilio García Gómez, 9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38005 Santa Cruz de </a:t>
            </a:r>
            <a:r>
              <a:rPr lang="es-ES" sz="1400" i="1" dirty="0" smtClean="0">
                <a:solidFill>
                  <a:schemeClr val="tx2"/>
                </a:solidFill>
              </a:rPr>
              <a:t>Tenerife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Centralita: 34 902 321 331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Fax: 34 922 204 061</a:t>
            </a:r>
          </a:p>
          <a:p>
            <a:pPr algn="ctr"/>
            <a:endParaRPr lang="es-ES" sz="1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14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Marketing, Comunicación y Marcas Promocionales</a:t>
            </a:r>
          </a:p>
        </p:txBody>
      </p:sp>
      <p:sp>
        <p:nvSpPr>
          <p:cNvPr id="8" name="7 Elipse"/>
          <p:cNvSpPr/>
          <p:nvPr/>
        </p:nvSpPr>
        <p:spPr>
          <a:xfrm>
            <a:off x="755576" y="2763419"/>
            <a:ext cx="172819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Ana Vega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de Marketing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784078" y="1844824"/>
            <a:ext cx="2711747" cy="8640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Mónica Fuentes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55576" y="3861048"/>
            <a:ext cx="1728192" cy="1145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Elisa Guerrero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de Marketing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755576" y="5092024"/>
            <a:ext cx="1728192" cy="1289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Nuria Lorenzo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Informadora Turística (Tenerife Norte)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2627784" y="2780928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Karen Blanchard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de Comunicación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2627784" y="3933056"/>
            <a:ext cx="2016224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Octavio Toledo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 de Comunicación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788024" y="2780928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Iván Siliuto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 de Tecnologías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2591780" y="5092024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Tatiana González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de Comunicación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948264" y="2780928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Elena Mastora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“Tenerife </a:t>
            </a:r>
            <a:r>
              <a:rPr lang="es-ES" sz="1400" i="1" dirty="0" err="1" smtClean="0">
                <a:solidFill>
                  <a:schemeClr val="tx2"/>
                </a:solidFill>
              </a:rPr>
              <a:t>Select</a:t>
            </a:r>
            <a:r>
              <a:rPr lang="es-ES" sz="1400" i="1" dirty="0" smtClean="0">
                <a:solidFill>
                  <a:schemeClr val="tx2"/>
                </a:solidFill>
              </a:rPr>
              <a:t>”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6948264" y="3933056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Raquel Ceca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“Tenerife No </a:t>
            </a:r>
            <a:r>
              <a:rPr lang="es-ES" sz="1400" i="1" dirty="0" err="1" smtClean="0">
                <a:solidFill>
                  <a:schemeClr val="tx2"/>
                </a:solidFill>
              </a:rPr>
              <a:t>Limits</a:t>
            </a:r>
            <a:r>
              <a:rPr lang="es-ES" sz="1400" i="1" dirty="0" smtClean="0">
                <a:solidFill>
                  <a:schemeClr val="tx2"/>
                </a:solidFill>
              </a:rPr>
              <a:t>”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948264" y="5013176"/>
            <a:ext cx="208823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rgbClr val="FF0000"/>
              </a:solidFill>
            </a:endParaRP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Mercedes </a:t>
            </a:r>
            <a:r>
              <a:rPr lang="es-ES" sz="1400" b="1" dirty="0" err="1" smtClean="0">
                <a:solidFill>
                  <a:srgbClr val="FF0000"/>
                </a:solidFill>
              </a:rPr>
              <a:t>Beautell</a:t>
            </a:r>
            <a:endParaRPr lang="es-E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1400" i="1" dirty="0" smtClean="0">
                <a:solidFill>
                  <a:srgbClr val="FF0000"/>
                </a:solidFill>
              </a:rPr>
              <a:t>Asesora  “Tenerife Golf”</a:t>
            </a:r>
          </a:p>
          <a:p>
            <a:pPr algn="ctr"/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27784" y="1054477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dirty="0" smtClean="0">
                <a:solidFill>
                  <a:schemeClr val="tx2"/>
                </a:solidFill>
              </a:rPr>
              <a:t>Javier Pérez Torres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Promoción  Turística</a:t>
            </a:r>
          </a:p>
        </p:txBody>
      </p:sp>
      <p:sp>
        <p:nvSpPr>
          <p:cNvPr id="3" name="2 Elipse"/>
          <p:cNvSpPr/>
          <p:nvPr/>
        </p:nvSpPr>
        <p:spPr>
          <a:xfrm>
            <a:off x="2771800" y="908720"/>
            <a:ext cx="3024336" cy="17281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bg1"/>
                </a:solidFill>
              </a:rPr>
              <a:t>Pia</a:t>
            </a:r>
            <a:r>
              <a:rPr lang="es-ES" dirty="0" smtClean="0">
                <a:solidFill>
                  <a:schemeClr val="bg1"/>
                </a:solidFill>
              </a:rPr>
              <a:t>  </a:t>
            </a:r>
            <a:r>
              <a:rPr lang="es-ES" dirty="0" err="1" smtClean="0">
                <a:solidFill>
                  <a:schemeClr val="bg1"/>
                </a:solidFill>
              </a:rPr>
              <a:t>Louw</a:t>
            </a:r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sz="1600" i="1" dirty="0" smtClean="0">
                <a:solidFill>
                  <a:schemeClr val="bg1"/>
                </a:solidFill>
              </a:rPr>
              <a:t>Directora + Mercados:  U.K., Irlanda, P. Nórdicos, Nuevos Mercados</a:t>
            </a:r>
          </a:p>
          <a:p>
            <a:pPr algn="ctr"/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827584" y="4365104"/>
            <a:ext cx="2232248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Marta Cubas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Coordinadora de Ferias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3059832" y="2924944"/>
            <a:ext cx="2664296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Bárbara </a:t>
            </a:r>
            <a:r>
              <a:rPr lang="es-ES" sz="1400" b="1" dirty="0" err="1" smtClean="0">
                <a:solidFill>
                  <a:schemeClr val="tx2"/>
                </a:solidFill>
              </a:rPr>
              <a:t>Bamberger</a:t>
            </a:r>
            <a:endParaRPr lang="es-ES" sz="1400" b="1" dirty="0" smtClean="0">
              <a:solidFill>
                <a:schemeClr val="tx2"/>
              </a:solidFill>
            </a:endParaRP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Adjunta a la Dirección + Mercados:</a:t>
            </a:r>
          </a:p>
          <a:p>
            <a:pPr algn="ctr"/>
            <a:r>
              <a:rPr lang="es-ES" sz="1400" dirty="0">
                <a:solidFill>
                  <a:schemeClr val="tx2"/>
                </a:solidFill>
              </a:rPr>
              <a:t>Alemania, Austria, Suiza, Italia y otros</a:t>
            </a:r>
            <a:endParaRPr lang="es-ES" sz="1400" i="1" dirty="0" smtClean="0">
              <a:solidFill>
                <a:schemeClr val="tx2"/>
              </a:solidFill>
            </a:endParaRP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275856" y="4386806"/>
            <a:ext cx="2448272" cy="12744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Nieves Perdomo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de Promoción Mercados: Francia y Benelux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012160" y="4365104"/>
            <a:ext cx="259228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rgbClr val="FF0000"/>
              </a:solidFill>
            </a:endParaRP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Carmen de Miguel</a:t>
            </a:r>
          </a:p>
          <a:p>
            <a:pPr algn="ctr"/>
            <a:r>
              <a:rPr lang="es-ES" sz="1400" i="1" dirty="0" smtClean="0">
                <a:solidFill>
                  <a:srgbClr val="FF0000"/>
                </a:solidFill>
              </a:rPr>
              <a:t>Asesora  Mercado Nacional</a:t>
            </a:r>
          </a:p>
          <a:p>
            <a:pPr algn="ctr"/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Creación y </a:t>
            </a:r>
            <a:r>
              <a:rPr lang="es-ES" b="1" dirty="0">
                <a:solidFill>
                  <a:schemeClr val="tx2"/>
                </a:solidFill>
              </a:rPr>
              <a:t>Dinamización </a:t>
            </a:r>
            <a:r>
              <a:rPr lang="es-ES" b="1" dirty="0" smtClean="0">
                <a:solidFill>
                  <a:schemeClr val="tx2"/>
                </a:solidFill>
              </a:rPr>
              <a:t>de </a:t>
            </a:r>
            <a:r>
              <a:rPr lang="es-ES" b="1" dirty="0">
                <a:solidFill>
                  <a:schemeClr val="tx2"/>
                </a:solidFill>
              </a:rPr>
              <a:t>Productos </a:t>
            </a:r>
            <a:r>
              <a:rPr lang="es-ES" b="1" dirty="0" smtClean="0">
                <a:solidFill>
                  <a:schemeClr val="tx2"/>
                </a:solidFill>
              </a:rPr>
              <a:t>Turísticos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928926" y="1575032"/>
            <a:ext cx="3083234" cy="7018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Aida </a:t>
            </a:r>
            <a:r>
              <a:rPr lang="es-ES" dirty="0" err="1" smtClean="0">
                <a:solidFill>
                  <a:schemeClr val="bg1"/>
                </a:solidFill>
              </a:rPr>
              <a:t>Cedrés</a:t>
            </a:r>
            <a:r>
              <a:rPr lang="es-ES" dirty="0" smtClean="0">
                <a:solidFill>
                  <a:schemeClr val="bg1"/>
                </a:solidFill>
              </a:rPr>
              <a:t> Díaz</a:t>
            </a:r>
          </a:p>
          <a:p>
            <a:pPr algn="ctr"/>
            <a:r>
              <a:rPr lang="es-ES" sz="1600" dirty="0" smtClean="0">
                <a:solidFill>
                  <a:schemeClr val="bg1"/>
                </a:solidFill>
              </a:rPr>
              <a:t>Directora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1619672" y="2763418"/>
            <a:ext cx="2376264" cy="12416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Juan Carlos Álvarez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“Naturaleza”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580112" y="4365104"/>
            <a:ext cx="217335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Sara Pombar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“</a:t>
            </a:r>
            <a:r>
              <a:rPr lang="es-ES" sz="1400" i="1" smtClean="0">
                <a:solidFill>
                  <a:schemeClr val="tx2"/>
                </a:solidFill>
              </a:rPr>
              <a:t>Deportes Náuticos”</a:t>
            </a:r>
            <a:endParaRPr lang="es-ES" sz="1400" i="1" dirty="0" smtClean="0">
              <a:solidFill>
                <a:schemeClr val="tx2"/>
              </a:solidFill>
            </a:endParaRP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925483" y="2763418"/>
            <a:ext cx="2382819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Noemí Rodríguez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“                 “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403648" y="4653136"/>
            <a:ext cx="217335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2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Victoria de la Rosa</a:t>
            </a:r>
          </a:p>
          <a:p>
            <a:pPr algn="ctr"/>
            <a:r>
              <a:rPr lang="es-ES" sz="1400" i="1" dirty="0" smtClean="0">
                <a:solidFill>
                  <a:schemeClr val="tx2"/>
                </a:solidFill>
              </a:rPr>
              <a:t>Coordinadora “Gastronomía”</a:t>
            </a:r>
          </a:p>
          <a:p>
            <a:pPr algn="ctr"/>
            <a:endParaRPr lang="es-E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F97BB03045FF4791132A7C0FF42B97" ma:contentTypeVersion="1" ma:contentTypeDescription="Crear nuevo documento." ma:contentTypeScope="" ma:versionID="6e6db647aeeba426f083d04f1fac9811">
  <xsd:schema xmlns:xsd="http://www.w3.org/2001/XMLSchema" xmlns:xs="http://www.w3.org/2001/XMLSchema" xmlns:p="http://schemas.microsoft.com/office/2006/metadata/properties" xmlns:ns1="http://schemas.microsoft.com/sharepoint/v3" xmlns:ns2="8b099203-c902-4a5b-992f-1f849b15ff82" xmlns:ns3="f0f3cd94-4f9a-4f08-a83f-c424feb2ea3d" targetNamespace="http://schemas.microsoft.com/office/2006/metadata/properties" ma:root="true" ma:fieldsID="e56097b55ccbc15c14c521cfce7c2795" ns1:_="" ns2:_="" ns3:_="">
    <xsd:import namespace="http://schemas.microsoft.com/sharepoint/v3"/>
    <xsd:import namespace="8b099203-c902-4a5b-992f-1f849b15ff82"/>
    <xsd:import namespace="f0f3cd94-4f9a-4f08-a83f-c424feb2ea3d"/>
    <xsd:element name="properties">
      <xsd:complexType>
        <xsd:sequence>
          <xsd:element name="documentManagement">
            <xsd:complexType>
              <xsd:all>
                <xsd:element ref="ns2:email1" minOccurs="0"/>
                <xsd:element ref="ns2:esTitulo" minOccurs="0"/>
                <xsd:element ref="ns2:esSubTitulo" minOccurs="0"/>
                <xsd:element ref="ns2:direccion" minOccurs="0"/>
                <xsd:element ref="ns2:telefono" minOccurs="0"/>
                <xsd:element ref="ns2:fax" minOccurs="0"/>
                <xsd:element ref="ns2:web" minOccurs="0"/>
                <xsd:element ref="ns2:onClick" minOccurs="0"/>
                <xsd:element ref="ns2:esSubDestacado" minOccurs="0"/>
                <xsd:element ref="ns1:PublishingStartDate" minOccurs="0"/>
                <xsd:element ref="ns1:PublishingExpirationDate" minOccurs="0"/>
                <xsd:element ref="ns3:transparenciaIndicadore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99203-c902-4a5b-992f-1f849b15ff82" elementFormDefault="qualified">
    <xsd:import namespace="http://schemas.microsoft.com/office/2006/documentManagement/types"/>
    <xsd:import namespace="http://schemas.microsoft.com/office/infopath/2007/PartnerControls"/>
    <xsd:element name="email1" ma:index="8" nillable="true" ma:displayName="email" ma:internalName="email1">
      <xsd:simpleType>
        <xsd:restriction base="dms:Unknown"/>
      </xsd:simpleType>
    </xsd:element>
    <xsd:element name="esTitulo" ma:index="9" nillable="true" ma:displayName="esTitulo" ma:internalName="esTitulo">
      <xsd:simpleType>
        <xsd:restriction base="dms:Note">
          <xsd:maxLength value="255"/>
        </xsd:restriction>
      </xsd:simpleType>
    </xsd:element>
    <xsd:element name="esSubTitulo" ma:index="10" nillable="true" ma:displayName="esSubTitulo" ma:internalName="esSubTitulo">
      <xsd:simpleType>
        <xsd:restriction base="dms:Note">
          <xsd:maxLength value="255"/>
        </xsd:restriction>
      </xsd:simpleType>
    </xsd:element>
    <xsd:element name="direccion" ma:index="11" nillable="true" ma:displayName="direccion" ma:internalName="direccion">
      <xsd:simpleType>
        <xsd:restriction base="dms:Note">
          <xsd:maxLength value="255"/>
        </xsd:restriction>
      </xsd:simpleType>
    </xsd:element>
    <xsd:element name="telefono" ma:index="12" nillable="true" ma:displayName="telefono" ma:internalName="telefono">
      <xsd:simpleType>
        <xsd:restriction base="dms:Note">
          <xsd:maxLength value="255"/>
        </xsd:restriction>
      </xsd:simpleType>
    </xsd:element>
    <xsd:element name="fax" ma:index="13" nillable="true" ma:displayName="fax" ma:internalName="fax">
      <xsd:simpleType>
        <xsd:restriction base="dms:Note">
          <xsd:maxLength value="255"/>
        </xsd:restriction>
      </xsd:simpleType>
    </xsd:element>
    <xsd:element name="web" ma:index="14" nillable="true" ma:displayName="web" ma:internalName="web">
      <xsd:simpleType>
        <xsd:restriction base="dms:Note">
          <xsd:maxLength value="255"/>
        </xsd:restriction>
      </xsd:simpleType>
    </xsd:element>
    <xsd:element name="onClick" ma:index="15" nillable="true" ma:displayName="onClick" ma:hidden="true" ma:internalName="onClick" ma:readOnly="false">
      <xsd:simpleType>
        <xsd:restriction base="dms:Note"/>
      </xsd:simpleType>
    </xsd:element>
    <xsd:element name="esSubDestacado" ma:index="16" nillable="true" ma:displayName="esSubDestacado" ma:internalName="esSubDestacado">
      <xsd:simpleType>
        <xsd:restriction base="dms:Note">
          <xsd:maxLength value="255"/>
        </xsd:restriction>
      </xsd:simpleType>
    </xsd:element>
    <xsd:element name="_dlc_DocId" ma:index="2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3cd94-4f9a-4f08-a83f-c424feb2ea3d" elementFormDefault="qualified">
    <xsd:import namespace="http://schemas.microsoft.com/office/2006/documentManagement/types"/>
    <xsd:import namespace="http://schemas.microsoft.com/office/infopath/2007/PartnerControls"/>
    <xsd:element name="transparenciaIndicadores" ma:index="19" nillable="true" ma:displayName="transparenciaIndicadores" ma:default="transInd1" ma:format="Dropdown" ma:internalName="transparenciaIndicadores">
      <xsd:simpleType>
        <xsd:restriction base="dms:Choice">
          <xsd:enumeration value="transInd1"/>
          <xsd:enumeration value="transInd2"/>
          <xsd:enumeration value="transInd3"/>
          <xsd:enumeration value="transInd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1 xmlns="8b099203-c902-4a5b-992f-1f849b15ff82" xsi:nil="true"/>
    <transparenciaIndicadores xmlns="f0f3cd94-4f9a-4f08-a83f-c424feb2ea3d">transInd1</transparenciaIndicadores>
    <esTitulo xmlns="8b099203-c902-4a5b-992f-1f849b15ff82" xsi:nil="true"/>
    <onClick xmlns="8b099203-c902-4a5b-992f-1f849b15ff82" xsi:nil="true"/>
    <esSubTitulo xmlns="8b099203-c902-4a5b-992f-1f849b15ff82" xsi:nil="true"/>
    <telefono xmlns="8b099203-c902-4a5b-992f-1f849b15ff82" xsi:nil="true"/>
    <web xmlns="8b099203-c902-4a5b-992f-1f849b15ff82" xsi:nil="true"/>
    <PublishingExpirationDate xmlns="http://schemas.microsoft.com/sharepoint/v3" xsi:nil="true"/>
    <esSubDestacado xmlns="8b099203-c902-4a5b-992f-1f849b15ff82" xsi:nil="true"/>
    <PublishingStartDate xmlns="http://schemas.microsoft.com/sharepoint/v3" xsi:nil="true"/>
    <direccion xmlns="8b099203-c902-4a5b-992f-1f849b15ff82" xsi:nil="true"/>
    <fax xmlns="8b099203-c902-4a5b-992f-1f849b15ff82" xsi:nil="true"/>
    <_dlc_DocId xmlns="8b099203-c902-4a5b-992f-1f849b15ff82">Q5F7QW3RQ55V-1814-1</_dlc_DocId>
    <_dlc_DocIdUrl xmlns="8b099203-c902-4a5b-992f-1f849b15ff82">
      <Url>http://admin.webtenerife.com/es/corporativa/transparencia/empleo/_layouts/DocIdRedir.aspx?ID=Q5F7QW3RQ55V-1814-1</Url>
      <Description>Q5F7QW3RQ55V-1814-1</Description>
    </_dlc_DocIdUrl>
    <_dlc_DocIdPersistId xmlns="8b099203-c902-4a5b-992f-1f849b15ff82">false</_dlc_DocIdPersistId>
  </documentManagement>
</p:properties>
</file>

<file path=customXml/itemProps1.xml><?xml version="1.0" encoding="utf-8"?>
<ds:datastoreItem xmlns:ds="http://schemas.openxmlformats.org/officeDocument/2006/customXml" ds:itemID="{810EE774-1210-47FF-8F6B-7E275B1519DE}"/>
</file>

<file path=customXml/itemProps2.xml><?xml version="1.0" encoding="utf-8"?>
<ds:datastoreItem xmlns:ds="http://schemas.openxmlformats.org/officeDocument/2006/customXml" ds:itemID="{43EC3A5F-BD1A-449B-AF2C-4695A9FCFDBC}"/>
</file>

<file path=customXml/itemProps3.xml><?xml version="1.0" encoding="utf-8"?>
<ds:datastoreItem xmlns:ds="http://schemas.openxmlformats.org/officeDocument/2006/customXml" ds:itemID="{43042AB0-62A0-4DA7-A457-14949EFDB2AF}"/>
</file>

<file path=customXml/itemProps4.xml><?xml version="1.0" encoding="utf-8"?>
<ds:datastoreItem xmlns:ds="http://schemas.openxmlformats.org/officeDocument/2006/customXml" ds:itemID="{8C91BD7B-F047-473B-9C95-F44534D7A2F6}"/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548</Words>
  <Application>Microsoft Office PowerPoint</Application>
  <PresentationFormat>Presentación en pantalla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ORGANIGRAMA  TURISMO DE TENERIFE  Julio  2014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TURISMO DE TENERIFE  </dc:title>
  <dc:creator>gema</dc:creator>
  <cp:lastModifiedBy>Gema Gijon</cp:lastModifiedBy>
  <cp:revision>97</cp:revision>
  <cp:lastPrinted>2014-08-29T09:42:13Z</cp:lastPrinted>
  <dcterms:created xsi:type="dcterms:W3CDTF">2012-11-12T13:10:28Z</dcterms:created>
  <dcterms:modified xsi:type="dcterms:W3CDTF">2014-08-29T14:11:10Z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0x0101003DF97BB03045FF4791132A7C0FF42B97</vt:lpwstr>
  </property>
  <property fmtid="{D5CDD505-2E9C-101B-9397-08002B2CF9AE}" pid="3" name="Order">
    <vt:r8>100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_dlc_DocIdItemGuid">
    <vt:lpwstr>d12f047e-adc6-492d-bd7a-e2560604652a</vt:lpwstr>
  </property>
  <property fmtid="{D5CDD505-2E9C-101B-9397-08002B2CF9AE}" pid="9" name="display_urn">
    <vt:lpwstr>Cuenta del sistema</vt:lpwstr>
  </property>
  <property fmtid="{D5CDD505-2E9C-101B-9397-08002B2CF9AE}" pid="11" name="xd_Signature">
    <vt:bool>false</vt:bool>
  </property>
</Properties>
</file>