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90" r:id="rId6"/>
    <p:sldId id="267" r:id="rId7"/>
    <p:sldId id="268" r:id="rId8"/>
  </p:sldIdLst>
  <p:sldSz cx="9144000" cy="6858000" type="screen4x3"/>
  <p:notesSz cx="7104063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an Miguel Matz Falero" initials="JMMF" lastIdx="1" clrIdx="0">
    <p:extLst>
      <p:ext uri="{19B8F6BF-5375-455C-9EA6-DF929625EA0E}">
        <p15:presenceInfo xmlns:p15="http://schemas.microsoft.com/office/powerpoint/2012/main" userId="S::juanmiguel@webtenerife.com::e6c2cf1b-a861-457c-9592-523bc5838fd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65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iguel Matz Falero" userId="e6c2cf1b-a861-457c-9592-523bc5838fde" providerId="ADAL" clId="{B7206699-096D-4881-9D8B-B3BA865B9219}"/>
    <pc:docChg chg="undo custSel delSld modSld">
      <pc:chgData name="Juan Miguel Matz Falero" userId="e6c2cf1b-a861-457c-9592-523bc5838fde" providerId="ADAL" clId="{B7206699-096D-4881-9D8B-B3BA865B9219}" dt="2026-03-20T13:06:41.669" v="7" actId="47"/>
      <pc:docMkLst>
        <pc:docMk/>
      </pc:docMkLst>
      <pc:sldChg chg="del">
        <pc:chgData name="Juan Miguel Matz Falero" userId="e6c2cf1b-a861-457c-9592-523bc5838fde" providerId="ADAL" clId="{B7206699-096D-4881-9D8B-B3BA865B9219}" dt="2026-03-20T13:06:01.054" v="4" actId="47"/>
        <pc:sldMkLst>
          <pc:docMk/>
          <pc:sldMk cId="2815508333" sldId="258"/>
        </pc:sldMkLst>
      </pc:sldChg>
      <pc:sldChg chg="del">
        <pc:chgData name="Juan Miguel Matz Falero" userId="e6c2cf1b-a861-457c-9592-523bc5838fde" providerId="ADAL" clId="{B7206699-096D-4881-9D8B-B3BA865B9219}" dt="2026-03-20T13:06:35.183" v="5" actId="47"/>
        <pc:sldMkLst>
          <pc:docMk/>
          <pc:sldMk cId="3933332447" sldId="260"/>
        </pc:sldMkLst>
      </pc:sldChg>
      <pc:sldChg chg="del">
        <pc:chgData name="Juan Miguel Matz Falero" userId="e6c2cf1b-a861-457c-9592-523bc5838fde" providerId="ADAL" clId="{B7206699-096D-4881-9D8B-B3BA865B9219}" dt="2026-03-20T13:06:39.506" v="6" actId="47"/>
        <pc:sldMkLst>
          <pc:docMk/>
          <pc:sldMk cId="3645919933" sldId="261"/>
        </pc:sldMkLst>
      </pc:sldChg>
      <pc:sldChg chg="del">
        <pc:chgData name="Juan Miguel Matz Falero" userId="e6c2cf1b-a861-457c-9592-523bc5838fde" providerId="ADAL" clId="{B7206699-096D-4881-9D8B-B3BA865B9219}" dt="2026-03-20T13:06:41.669" v="7" actId="47"/>
        <pc:sldMkLst>
          <pc:docMk/>
          <pc:sldMk cId="3765764268" sldId="288"/>
        </pc:sldMkLst>
      </pc:sldChg>
      <pc:sldChg chg="modSp mod">
        <pc:chgData name="Juan Miguel Matz Falero" userId="e6c2cf1b-a861-457c-9592-523bc5838fde" providerId="ADAL" clId="{B7206699-096D-4881-9D8B-B3BA865B9219}" dt="2026-03-04T11:13:54.575" v="3" actId="6549"/>
        <pc:sldMkLst>
          <pc:docMk/>
          <pc:sldMk cId="3126436185" sldId="290"/>
        </pc:sldMkLst>
        <pc:graphicFrameChg chg="modGraphic">
          <ac:chgData name="Juan Miguel Matz Falero" userId="e6c2cf1b-a861-457c-9592-523bc5838fde" providerId="ADAL" clId="{B7206699-096D-4881-9D8B-B3BA865B9219}" dt="2026-03-04T11:13:54.575" v="3" actId="6549"/>
          <ac:graphicFrameMkLst>
            <pc:docMk/>
            <pc:sldMk cId="3126436185" sldId="290"/>
            <ac:graphicFrameMk id="3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613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539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806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96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489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3343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8734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6508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46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322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583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47A3A-0A8C-486C-8168-33722E081766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AC62A-36E6-4A0E-B49A-C807E91EBC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523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39552" y="1714488"/>
            <a:ext cx="7772400" cy="314327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dirty="0">
                <a:solidFill>
                  <a:srgbClr val="FF8000"/>
                </a:solidFill>
                <a:latin typeface="Frutiger LT 45 Light" pitchFamily="34" charset="0"/>
                <a:ea typeface="+mj-ea"/>
                <a:cs typeface="+mj-cs"/>
              </a:rPr>
              <a:t>PRESENTACIÓN DEL PRESUPUESTO MARCO PARA EL EJERCICIO 2025 </a:t>
            </a:r>
            <a:b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lang="es-ES" sz="44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Frutiger LT 45 Light" pitchFamily="34" charset="0"/>
                <a:ea typeface="+mj-ea"/>
                <a:cs typeface="+mj-cs"/>
              </a:rPr>
              <a:t>Turismo de Tenerife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978BE98B-D4CB-400E-B568-C0746B5E16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661248"/>
            <a:ext cx="1818005" cy="493395"/>
          </a:xfrm>
          <a:prstGeom prst="rect">
            <a:avLst/>
          </a:prstGeom>
        </p:spPr>
      </p:pic>
      <p:grpSp>
        <p:nvGrpSpPr>
          <p:cNvPr id="7" name="Grupo 6">
            <a:extLst>
              <a:ext uri="{FF2B5EF4-FFF2-40B4-BE49-F238E27FC236}">
                <a16:creationId xmlns:a16="http://schemas.microsoft.com/office/drawing/2014/main" id="{8EA110CE-5578-453F-AC2B-CAD8D6BE0EE0}"/>
              </a:ext>
            </a:extLst>
          </p:cNvPr>
          <p:cNvGrpSpPr/>
          <p:nvPr/>
        </p:nvGrpSpPr>
        <p:grpSpPr>
          <a:xfrm>
            <a:off x="5600708" y="5510753"/>
            <a:ext cx="2707005" cy="643890"/>
            <a:chOff x="0" y="0"/>
            <a:chExt cx="2707005" cy="645795"/>
          </a:xfrm>
        </p:grpSpPr>
        <p:pic>
          <p:nvPicPr>
            <p:cNvPr id="10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52C82547-A530-48F4-B8E6-3E9F1BF43C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1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5DFC54D6-50B6-443B-B976-99FCD17F9E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122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742913"/>
              </p:ext>
            </p:extLst>
          </p:nvPr>
        </p:nvGraphicFramePr>
        <p:xfrm>
          <a:off x="1115616" y="1700808"/>
          <a:ext cx="7488832" cy="2736304"/>
        </p:xfrm>
        <a:graphic>
          <a:graphicData uri="http://schemas.openxmlformats.org/drawingml/2006/table">
            <a:tbl>
              <a:tblPr/>
              <a:tblGrid>
                <a:gridCol w="211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8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37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52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3412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5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PREVISIÓN DE RESULTADOS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sng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PPTO </a:t>
                      </a:r>
                      <a:r>
                        <a:rPr lang="es-ES" sz="1500" b="0" i="0" u="sng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INICIAL 2024</a:t>
                      </a:r>
                      <a:endParaRPr lang="es-ES" sz="1500" b="0" i="0" u="sng" strike="noStrike" dirty="0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sng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PPTO INICIAL 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500" b="0" i="0" u="sng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VARIACIÓN €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sng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VAR.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367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Presupuesto de ingresos</a:t>
                      </a: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27.359.589,57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29.412.975,22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2.053.385,65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+8%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12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5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Presupuesto de gastos</a:t>
                      </a: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27.359.589,57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29.412.975,22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none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2.053.385,65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+8%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402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5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Resultado</a:t>
                      </a: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500" b="0" i="0" u="none" strike="noStrike" dirty="0">
                        <a:solidFill>
                          <a:srgbClr val="FFFF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16F61A59-A027-4FA9-8E21-52CDDC136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661248"/>
            <a:ext cx="1818005" cy="493395"/>
          </a:xfrm>
          <a:prstGeom prst="rect">
            <a:avLst/>
          </a:prstGeom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48E2D68A-0959-46A8-8071-507C961834BA}"/>
              </a:ext>
            </a:extLst>
          </p:cNvPr>
          <p:cNvGrpSpPr/>
          <p:nvPr/>
        </p:nvGrpSpPr>
        <p:grpSpPr>
          <a:xfrm>
            <a:off x="5600708" y="5510753"/>
            <a:ext cx="2707005" cy="643890"/>
            <a:chOff x="0" y="0"/>
            <a:chExt cx="2707005" cy="645795"/>
          </a:xfrm>
        </p:grpSpPr>
        <p:pic>
          <p:nvPicPr>
            <p:cNvPr id="6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69910734-98A6-40F3-B32D-89FECC03633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93C80F82-98A9-4669-9C67-30F2C0B3F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26436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F151DFFD-3897-4EF0-8E3F-FFB6173910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031949"/>
            <a:ext cx="1818005" cy="49339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BA10A305-D18E-48A5-83BA-0D0436E16703}"/>
              </a:ext>
            </a:extLst>
          </p:cNvPr>
          <p:cNvGrpSpPr/>
          <p:nvPr/>
        </p:nvGrpSpPr>
        <p:grpSpPr>
          <a:xfrm>
            <a:off x="5528700" y="5881454"/>
            <a:ext cx="2707005" cy="643890"/>
            <a:chOff x="0" y="0"/>
            <a:chExt cx="2707005" cy="645795"/>
          </a:xfrm>
        </p:grpSpPr>
        <p:pic>
          <p:nvPicPr>
            <p:cNvPr id="7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DAD600BE-F27A-4C53-972E-3CDC7B6B26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15EEF4AD-A053-466C-BEF7-8966B550FD7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F4881F8-A268-21C5-F79C-06DF4CF06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929962"/>
              </p:ext>
            </p:extLst>
          </p:nvPr>
        </p:nvGraphicFramePr>
        <p:xfrm>
          <a:off x="615635" y="733331"/>
          <a:ext cx="7487216" cy="4771169"/>
        </p:xfrm>
        <a:graphic>
          <a:graphicData uri="http://schemas.openxmlformats.org/drawingml/2006/table">
            <a:tbl>
              <a:tblPr/>
              <a:tblGrid>
                <a:gridCol w="3679062">
                  <a:extLst>
                    <a:ext uri="{9D8B030D-6E8A-4147-A177-3AD203B41FA5}">
                      <a16:colId xmlns:a16="http://schemas.microsoft.com/office/drawing/2014/main" val="3509825911"/>
                    </a:ext>
                  </a:extLst>
                </a:gridCol>
                <a:gridCol w="934602">
                  <a:extLst>
                    <a:ext uri="{9D8B030D-6E8A-4147-A177-3AD203B41FA5}">
                      <a16:colId xmlns:a16="http://schemas.microsoft.com/office/drawing/2014/main" val="3135082882"/>
                    </a:ext>
                  </a:extLst>
                </a:gridCol>
                <a:gridCol w="934602">
                  <a:extLst>
                    <a:ext uri="{9D8B030D-6E8A-4147-A177-3AD203B41FA5}">
                      <a16:colId xmlns:a16="http://schemas.microsoft.com/office/drawing/2014/main" val="254035824"/>
                    </a:ext>
                  </a:extLst>
                </a:gridCol>
                <a:gridCol w="1129891">
                  <a:extLst>
                    <a:ext uri="{9D8B030D-6E8A-4147-A177-3AD203B41FA5}">
                      <a16:colId xmlns:a16="http://schemas.microsoft.com/office/drawing/2014/main" val="3532131121"/>
                    </a:ext>
                  </a:extLst>
                </a:gridCol>
                <a:gridCol w="809059">
                  <a:extLst>
                    <a:ext uri="{9D8B030D-6E8A-4147-A177-3AD203B41FA5}">
                      <a16:colId xmlns:a16="http://schemas.microsoft.com/office/drawing/2014/main" val="3562021742"/>
                    </a:ext>
                  </a:extLst>
                </a:gridCol>
              </a:tblGrid>
              <a:tr h="18724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PRESUPUESTO MARCO PARA 2025 DE SPET, TURISMO DE TENERIFE, S.A.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842617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4271629"/>
                  </a:ext>
                </a:extLst>
              </a:tr>
              <a:tr h="206702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PRESUPUESTO DE GASTOS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468627"/>
                  </a:ext>
                </a:extLst>
              </a:tr>
              <a:tr h="218861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900" b="0" i="0" u="none" strike="noStrike">
                        <a:solidFill>
                          <a:srgbClr val="0000FF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081758"/>
                  </a:ext>
                </a:extLst>
              </a:tr>
              <a:tr h="21886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2.024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2.025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VARIACIÓN €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VAR.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1650224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900" b="0" i="0" u="sng" strike="noStrike">
                        <a:solidFill>
                          <a:srgbClr val="FF6600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90582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GASTOS DE FUNCIONAMIENTO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ES" sz="900" b="0" i="0" u="sng" strike="noStrike">
                        <a:solidFill>
                          <a:srgbClr val="FF6600"/>
                        </a:solidFill>
                        <a:effectLst/>
                        <a:latin typeface="Frutiger LT 45 Light" panose="020B0403030504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sng" strike="noStrike">
                          <a:solidFill>
                            <a:srgbClr val="FF66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9404812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TOTAL GASTOS GENERALES</a:t>
                      </a:r>
                    </a:p>
                  </a:txBody>
                  <a:tcPr marL="9525" marR="342900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437.654,66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728.531,73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290.877,07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7513319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DOTACIÓN AMORTIZACIÓN</a:t>
                      </a:r>
                    </a:p>
                  </a:txBody>
                  <a:tcPr marL="9525" marR="342900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117.006,21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105.969,34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-11.036,87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-9%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29876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342900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2093723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Sueldos y salarios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2.261.071,72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2.417.755,45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156.683,73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428166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Seguridad Social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708.771,75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741.442,59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32.670,84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0717084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TOTAL GASTOS DE PERSONAL</a:t>
                      </a:r>
                    </a:p>
                  </a:txBody>
                  <a:tcPr marL="9525" marR="342900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2.969.843,47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3.159.198,04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189.354,57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900" b="0" i="0" u="none" strike="noStrike">
                          <a:solidFill>
                            <a:srgbClr val="002060"/>
                          </a:solidFill>
                          <a:effectLst/>
                          <a:latin typeface="Frutiger LT 45 Light" panose="020B0403030504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986948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114300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8420518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GASTOS DE FUNCIONAMIENTO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3.524.504,34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3.993.699,11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469.194,77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760857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FF99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6033328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342900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372935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342900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8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4419238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GASTOS PROMOCIÓN EQUIPOS DEPORTIVOS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6.300.000,00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7.626.650,00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1.326.650,00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70267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7031703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GASTOS DE EJECUCIÓN DE ACCIONES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17.535.085,23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17.792.626,11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257.540,88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076065"/>
                  </a:ext>
                </a:extLst>
              </a:tr>
              <a:tr h="206702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80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80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80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8000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FF"/>
                          </a:solidFill>
                          <a:effectLst/>
                          <a:latin typeface="Frutiger LT 45 Light" panose="020B0403030504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984213"/>
                  </a:ext>
                </a:extLst>
              </a:tr>
              <a:tr h="218861"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sng" strike="noStrike">
                          <a:solidFill>
                            <a:srgbClr val="FFFFFF"/>
                          </a:solidFill>
                          <a:effectLst/>
                          <a:latin typeface="Frutiger LT 45 Light" panose="020B0403030504020204" pitchFamily="34" charset="0"/>
                        </a:rPr>
                        <a:t>TOTAL GASTOS</a:t>
                      </a:r>
                    </a:p>
                  </a:txBody>
                  <a:tcPr marL="9525" marR="342900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Frutiger LT 45 Light" panose="020B0403030504020204" pitchFamily="34" charset="0"/>
                        </a:rPr>
                        <a:t>27.359.589,57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Frutiger LT 45 Light" panose="020B0403030504020204" pitchFamily="34" charset="0"/>
                        </a:rPr>
                        <a:t>29.412.975,22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FFFFFF"/>
                          </a:solidFill>
                          <a:effectLst/>
                          <a:latin typeface="Frutiger LT 45 Light" panose="020B0403030504020204" pitchFamily="34" charset="0"/>
                        </a:rPr>
                        <a:t>2.053.385,65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Frutiger LT 45 Light" panose="020B0403030504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F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61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96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3568" y="1412776"/>
            <a:ext cx="7628384" cy="299925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Frutiger LT 45 Light" pitchFamily="34" charset="0"/>
                <a:ea typeface="+mj-ea"/>
                <a:cs typeface="+mj-cs"/>
              </a:rPr>
              <a:t>MUCHAS</a:t>
            </a:r>
            <a:r>
              <a:rPr kumimoji="0" lang="es-ES" sz="3200" b="1" i="0" u="none" strike="noStrike" kern="1200" cap="none" spc="0" normalizeH="0" noProof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Frutiger LT 45 Light" pitchFamily="34" charset="0"/>
                <a:ea typeface="+mj-ea"/>
                <a:cs typeface="+mj-cs"/>
              </a:rPr>
              <a:t> GRACIAS POR SU ATENCIÓN</a:t>
            </a:r>
            <a:br>
              <a:rPr kumimoji="0" lang="es-ES" sz="4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ES" sz="4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440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Frutiger LT 45 Light" pitchFamily="34" charset="0"/>
                <a:ea typeface="+mj-ea"/>
                <a:cs typeface="+mj-cs"/>
              </a:rPr>
              <a:t>Turismo de Tenerife</a:t>
            </a:r>
            <a:endParaRPr kumimoji="0" lang="es-ES" sz="4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4E625412-2A29-4F1E-AD4E-8248FD504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29" y="5805264"/>
            <a:ext cx="1818005" cy="49339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8BF22076-8A3E-4F53-9A12-05FD6B7CDDE9}"/>
              </a:ext>
            </a:extLst>
          </p:cNvPr>
          <p:cNvGrpSpPr/>
          <p:nvPr/>
        </p:nvGrpSpPr>
        <p:grpSpPr>
          <a:xfrm>
            <a:off x="5602737" y="5654769"/>
            <a:ext cx="2707005" cy="643890"/>
            <a:chOff x="0" y="0"/>
            <a:chExt cx="2707005" cy="645795"/>
          </a:xfrm>
        </p:grpSpPr>
        <p:pic>
          <p:nvPicPr>
            <p:cNvPr id="7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66645882-BBF9-4071-B119-22CFEE0ECDB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FB08F362-96B4-4CBF-B15E-94F2EB8B4D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042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3671DA0BFC7C648ABECC1FF189449F0" ma:contentTypeVersion="18" ma:contentTypeDescription="Crear nuevo documento." ma:contentTypeScope="" ma:versionID="51339e8aa71adb42226abab400417551">
  <xsd:schema xmlns:xsd="http://www.w3.org/2001/XMLSchema" xmlns:xs="http://www.w3.org/2001/XMLSchema" xmlns:p="http://schemas.microsoft.com/office/2006/metadata/properties" xmlns:ns2="cb4efc23-cbea-429c-95ad-f66483036327" xmlns:ns3="d0d1bc6d-f048-4684-a59c-1a2d756c80be" targetNamespace="http://schemas.microsoft.com/office/2006/metadata/properties" ma:root="true" ma:fieldsID="70c88c453e77894480bc47b7860a3ca6" ns2:_="" ns3:_="">
    <xsd:import namespace="cb4efc23-cbea-429c-95ad-f66483036327"/>
    <xsd:import namespace="d0d1bc6d-f048-4684-a59c-1a2d756c8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4efc23-cbea-429c-95ad-f664830363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f3325280-2aef-4f39-8940-b77a215173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d1bc6d-f048-4684-a59c-1a2d756c8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6355db5-dc56-4116-9f07-999c893e2cf8}" ma:internalName="TaxCatchAll" ma:showField="CatchAllData" ma:web="d0d1bc6d-f048-4684-a59c-1a2d756c8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d1bc6d-f048-4684-a59c-1a2d756c80be" xsi:nil="true"/>
    <lcf76f155ced4ddcb4097134ff3c332f xmlns="cb4efc23-cbea-429c-95ad-f6648303632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2A533F4-C8FB-4B50-BE29-D8371457A17C}"/>
</file>

<file path=customXml/itemProps2.xml><?xml version="1.0" encoding="utf-8"?>
<ds:datastoreItem xmlns:ds="http://schemas.openxmlformats.org/officeDocument/2006/customXml" ds:itemID="{3DBBA2E5-439F-4C10-9BCF-58B8C92C9C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EE3CBF-0E4E-4440-93EA-7CDA12610939}">
  <ds:schemaRefs>
    <ds:schemaRef ds:uri="9c59f122-ab66-42f1-8bb5-a3979aa14479"/>
    <ds:schemaRef ds:uri="e0515e28-181c-46ff-9191-47e0049ac0c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203</Words>
  <Application>Microsoft Office PowerPoint</Application>
  <PresentationFormat>Presentación en pantalla (4:3)</PresentationFormat>
  <Paragraphs>119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Frutiger LT 45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Carmelo Ortiz</dc:creator>
  <cp:lastModifiedBy>Juan Miguel Matz Falero</cp:lastModifiedBy>
  <cp:revision>1</cp:revision>
  <cp:lastPrinted>2017-11-09T10:38:26Z</cp:lastPrinted>
  <dcterms:created xsi:type="dcterms:W3CDTF">2015-12-23T13:13:15Z</dcterms:created>
  <dcterms:modified xsi:type="dcterms:W3CDTF">2026-03-20T13:06:45Z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0x010100F3671DA0BFC7C648ABECC1FF189449F0</vt:lpwstr>
  </property>
  <property fmtid="{D5CDD505-2E9C-101B-9397-08002B2CF9AE}" pid="3" name="MediaServiceImageTags">
    <vt:lpwstr/>
  </property>
</Properties>
</file>