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0" r:id="rId5"/>
    <p:sldId id="351" r:id="rId6"/>
    <p:sldId id="365" r:id="rId7"/>
    <p:sldId id="356" r:id="rId8"/>
    <p:sldId id="364" r:id="rId9"/>
    <p:sldId id="367" r:id="rId10"/>
    <p:sldId id="368" r:id="rId11"/>
    <p:sldId id="348" r:id="rId12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F79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610985-B466-410C-8C0C-5D3E65CC62D5}" v="7" dt="2024-10-09T12:38:45.6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0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iguel Matz Falero" userId="e6c2cf1b-a861-457c-9592-523bc5838fde" providerId="ADAL" clId="{D8C2B5AB-CFFA-418F-B8C8-FB29FA2AF685}"/>
    <pc:docChg chg="modSld">
      <pc:chgData name="Juan Miguel Matz Falero" userId="e6c2cf1b-a861-457c-9592-523bc5838fde" providerId="ADAL" clId="{D8C2B5AB-CFFA-418F-B8C8-FB29FA2AF685}" dt="2023-10-18T07:12:28.210" v="160" actId="20577"/>
      <pc:docMkLst>
        <pc:docMk/>
      </pc:docMkLst>
      <pc:sldChg chg="modSp mod">
        <pc:chgData name="Juan Miguel Matz Falero" userId="e6c2cf1b-a861-457c-9592-523bc5838fde" providerId="ADAL" clId="{D8C2B5AB-CFFA-418F-B8C8-FB29FA2AF685}" dt="2023-10-18T07:10:31.960" v="143" actId="20577"/>
        <pc:sldMkLst>
          <pc:docMk/>
          <pc:sldMk cId="3314711085" sldId="367"/>
        </pc:sldMkLst>
        <pc:graphicFrameChg chg="modGraphic">
          <ac:chgData name="Juan Miguel Matz Falero" userId="e6c2cf1b-a861-457c-9592-523bc5838fde" providerId="ADAL" clId="{D8C2B5AB-CFFA-418F-B8C8-FB29FA2AF685}" dt="2023-10-18T07:10:31.960" v="143" actId="20577"/>
          <ac:graphicFrameMkLst>
            <pc:docMk/>
            <pc:sldMk cId="3314711085" sldId="367"/>
            <ac:graphicFrameMk id="3" creationId="{57599F02-5EB1-5B80-0214-BF1F9412B927}"/>
          </ac:graphicFrameMkLst>
        </pc:graphicFrameChg>
      </pc:sldChg>
      <pc:sldChg chg="modSp mod">
        <pc:chgData name="Juan Miguel Matz Falero" userId="e6c2cf1b-a861-457c-9592-523bc5838fde" providerId="ADAL" clId="{D8C2B5AB-CFFA-418F-B8C8-FB29FA2AF685}" dt="2023-10-18T07:12:28.210" v="160" actId="20577"/>
        <pc:sldMkLst>
          <pc:docMk/>
          <pc:sldMk cId="1413185529" sldId="368"/>
        </pc:sldMkLst>
        <pc:graphicFrameChg chg="mod modGraphic">
          <ac:chgData name="Juan Miguel Matz Falero" userId="e6c2cf1b-a861-457c-9592-523bc5838fde" providerId="ADAL" clId="{D8C2B5AB-CFFA-418F-B8C8-FB29FA2AF685}" dt="2023-10-18T07:12:28.210" v="160" actId="20577"/>
          <ac:graphicFrameMkLst>
            <pc:docMk/>
            <pc:sldMk cId="1413185529" sldId="368"/>
            <ac:graphicFrameMk id="3" creationId="{8E90AFE9-B958-AC23-8062-9CD69C600CAD}"/>
          </ac:graphicFrameMkLst>
        </pc:graphicFrameChg>
      </pc:sldChg>
    </pc:docChg>
  </pc:docChgLst>
  <pc:docChgLst>
    <pc:chgData name="Juan Miguel Matz Falero" userId="e6c2cf1b-a861-457c-9592-523bc5838fde" providerId="ADAL" clId="{1D610985-B466-410C-8C0C-5D3E65CC62D5}"/>
    <pc:docChg chg="undo custSel modSld">
      <pc:chgData name="Juan Miguel Matz Falero" userId="e6c2cf1b-a861-457c-9592-523bc5838fde" providerId="ADAL" clId="{1D610985-B466-410C-8C0C-5D3E65CC62D5}" dt="2024-10-09T12:49:37.891" v="76" actId="20577"/>
      <pc:docMkLst>
        <pc:docMk/>
      </pc:docMkLst>
      <pc:sldChg chg="modSp mod">
        <pc:chgData name="Juan Miguel Matz Falero" userId="e6c2cf1b-a861-457c-9592-523bc5838fde" providerId="ADAL" clId="{1D610985-B466-410C-8C0C-5D3E65CC62D5}" dt="2024-10-09T11:03:07.463" v="1" actId="20577"/>
        <pc:sldMkLst>
          <pc:docMk/>
          <pc:sldMk cId="0" sldId="280"/>
        </pc:sldMkLst>
        <pc:spChg chg="mod">
          <ac:chgData name="Juan Miguel Matz Falero" userId="e6c2cf1b-a861-457c-9592-523bc5838fde" providerId="ADAL" clId="{1D610985-B466-410C-8C0C-5D3E65CC62D5}" dt="2024-10-09T11:03:07.463" v="1" actId="20577"/>
          <ac:spMkLst>
            <pc:docMk/>
            <pc:sldMk cId="0" sldId="280"/>
            <ac:spMk id="3" creationId="{00000000-0000-0000-0000-000000000000}"/>
          </ac:spMkLst>
        </pc:spChg>
      </pc:sldChg>
      <pc:sldChg chg="modSp mod">
        <pc:chgData name="Juan Miguel Matz Falero" userId="e6c2cf1b-a861-457c-9592-523bc5838fde" providerId="ADAL" clId="{1D610985-B466-410C-8C0C-5D3E65CC62D5}" dt="2024-10-09T11:18:27.716" v="5" actId="20577"/>
        <pc:sldMkLst>
          <pc:docMk/>
          <pc:sldMk cId="3561668494" sldId="351"/>
        </pc:sldMkLst>
        <pc:graphicFrameChg chg="modGraphic">
          <ac:chgData name="Juan Miguel Matz Falero" userId="e6c2cf1b-a861-457c-9592-523bc5838fde" providerId="ADAL" clId="{1D610985-B466-410C-8C0C-5D3E65CC62D5}" dt="2024-10-09T11:18:27.716" v="5" actId="20577"/>
          <ac:graphicFrameMkLst>
            <pc:docMk/>
            <pc:sldMk cId="3561668494" sldId="351"/>
            <ac:graphicFrameMk id="6" creationId="{00000000-0000-0000-0000-000000000000}"/>
          </ac:graphicFrameMkLst>
        </pc:graphicFrameChg>
      </pc:sldChg>
      <pc:sldChg chg="addSp delSp modSp mod">
        <pc:chgData name="Juan Miguel Matz Falero" userId="e6c2cf1b-a861-457c-9592-523bc5838fde" providerId="ADAL" clId="{1D610985-B466-410C-8C0C-5D3E65CC62D5}" dt="2024-10-09T12:49:37.891" v="76" actId="20577"/>
        <pc:sldMkLst>
          <pc:docMk/>
          <pc:sldMk cId="610461543" sldId="356"/>
        </pc:sldMkLst>
        <pc:graphicFrameChg chg="add mod modGraphic">
          <ac:chgData name="Juan Miguel Matz Falero" userId="e6c2cf1b-a861-457c-9592-523bc5838fde" providerId="ADAL" clId="{1D610985-B466-410C-8C0C-5D3E65CC62D5}" dt="2024-10-09T12:49:37.891" v="76" actId="20577"/>
          <ac:graphicFrameMkLst>
            <pc:docMk/>
            <pc:sldMk cId="610461543" sldId="356"/>
            <ac:graphicFrameMk id="2" creationId="{B9F96BF7-D4E9-3513-E940-C34EC27670D1}"/>
          </ac:graphicFrameMkLst>
        </pc:graphicFrameChg>
        <pc:graphicFrameChg chg="del mod modGraphic">
          <ac:chgData name="Juan Miguel Matz Falero" userId="e6c2cf1b-a861-457c-9592-523bc5838fde" providerId="ADAL" clId="{1D610985-B466-410C-8C0C-5D3E65CC62D5}" dt="2024-10-09T12:28:04.564" v="14" actId="478"/>
          <ac:graphicFrameMkLst>
            <pc:docMk/>
            <pc:sldMk cId="610461543" sldId="356"/>
            <ac:graphicFrameMk id="3" creationId="{34673C99-346E-D157-F72D-4A4ECBE41DAA}"/>
          </ac:graphicFrameMkLst>
        </pc:graphicFrameChg>
      </pc:sldChg>
      <pc:sldChg chg="addSp delSp modSp mod">
        <pc:chgData name="Juan Miguel Matz Falero" userId="e6c2cf1b-a861-457c-9592-523bc5838fde" providerId="ADAL" clId="{1D610985-B466-410C-8C0C-5D3E65CC62D5}" dt="2024-10-09T12:28:56.905" v="22" actId="14100"/>
        <pc:sldMkLst>
          <pc:docMk/>
          <pc:sldMk cId="3638939894" sldId="364"/>
        </pc:sldMkLst>
        <pc:graphicFrameChg chg="del mod modGraphic">
          <ac:chgData name="Juan Miguel Matz Falero" userId="e6c2cf1b-a861-457c-9592-523bc5838fde" providerId="ADAL" clId="{1D610985-B466-410C-8C0C-5D3E65CC62D5}" dt="2024-10-09T12:28:46.092" v="19" actId="478"/>
          <ac:graphicFrameMkLst>
            <pc:docMk/>
            <pc:sldMk cId="3638939894" sldId="364"/>
            <ac:graphicFrameMk id="2" creationId="{E9504C54-5D54-7F5B-8A31-37D680EF0C31}"/>
          </ac:graphicFrameMkLst>
        </pc:graphicFrameChg>
        <pc:graphicFrameChg chg="add mod modGraphic">
          <ac:chgData name="Juan Miguel Matz Falero" userId="e6c2cf1b-a861-457c-9592-523bc5838fde" providerId="ADAL" clId="{1D610985-B466-410C-8C0C-5D3E65CC62D5}" dt="2024-10-09T12:28:56.905" v="22" actId="14100"/>
          <ac:graphicFrameMkLst>
            <pc:docMk/>
            <pc:sldMk cId="3638939894" sldId="364"/>
            <ac:graphicFrameMk id="3" creationId="{3AADEBDF-EE0C-AF9E-0E38-4EC38EE22FEA}"/>
          </ac:graphicFrameMkLst>
        </pc:graphicFrameChg>
      </pc:sldChg>
      <pc:sldChg chg="addSp delSp modSp mod">
        <pc:chgData name="Juan Miguel Matz Falero" userId="e6c2cf1b-a861-457c-9592-523bc5838fde" providerId="ADAL" clId="{1D610985-B466-410C-8C0C-5D3E65CC62D5}" dt="2024-10-09T12:02:14.027" v="12" actId="14100"/>
        <pc:sldMkLst>
          <pc:docMk/>
          <pc:sldMk cId="3147320825" sldId="365"/>
        </pc:sldMkLst>
        <pc:graphicFrameChg chg="del mod modGraphic">
          <ac:chgData name="Juan Miguel Matz Falero" userId="e6c2cf1b-a861-457c-9592-523bc5838fde" providerId="ADAL" clId="{1D610985-B466-410C-8C0C-5D3E65CC62D5}" dt="2024-10-09T12:01:51.147" v="7" actId="478"/>
          <ac:graphicFrameMkLst>
            <pc:docMk/>
            <pc:sldMk cId="3147320825" sldId="365"/>
            <ac:graphicFrameMk id="2" creationId="{8AFF7BFD-1286-5060-9708-97340EEF6152}"/>
          </ac:graphicFrameMkLst>
        </pc:graphicFrameChg>
        <pc:graphicFrameChg chg="add mod modGraphic">
          <ac:chgData name="Juan Miguel Matz Falero" userId="e6c2cf1b-a861-457c-9592-523bc5838fde" providerId="ADAL" clId="{1D610985-B466-410C-8C0C-5D3E65CC62D5}" dt="2024-10-09T12:02:14.027" v="12" actId="14100"/>
          <ac:graphicFrameMkLst>
            <pc:docMk/>
            <pc:sldMk cId="3147320825" sldId="365"/>
            <ac:graphicFrameMk id="3" creationId="{FF1427E1-05BB-6495-D477-D2578E79B41F}"/>
          </ac:graphicFrameMkLst>
        </pc:graphicFrameChg>
      </pc:sldChg>
      <pc:sldChg chg="addSp delSp modSp mod">
        <pc:chgData name="Juan Miguel Matz Falero" userId="e6c2cf1b-a861-457c-9592-523bc5838fde" providerId="ADAL" clId="{1D610985-B466-410C-8C0C-5D3E65CC62D5}" dt="2024-10-09T12:39:34.102" v="51" actId="14100"/>
        <pc:sldMkLst>
          <pc:docMk/>
          <pc:sldMk cId="3314711085" sldId="367"/>
        </pc:sldMkLst>
        <pc:graphicFrameChg chg="add mod">
          <ac:chgData name="Juan Miguel Matz Falero" userId="e6c2cf1b-a861-457c-9592-523bc5838fde" providerId="ADAL" clId="{1D610985-B466-410C-8C0C-5D3E65CC62D5}" dt="2024-10-09T12:37:09.996" v="25"/>
          <ac:graphicFrameMkLst>
            <pc:docMk/>
            <pc:sldMk cId="3314711085" sldId="367"/>
            <ac:graphicFrameMk id="2" creationId="{65058A9E-C783-CF69-ACF1-BB2EE14397D3}"/>
          </ac:graphicFrameMkLst>
        </pc:graphicFrameChg>
        <pc:graphicFrameChg chg="del mod modGraphic">
          <ac:chgData name="Juan Miguel Matz Falero" userId="e6c2cf1b-a861-457c-9592-523bc5838fde" providerId="ADAL" clId="{1D610985-B466-410C-8C0C-5D3E65CC62D5}" dt="2024-10-09T12:36:59.719" v="24" actId="478"/>
          <ac:graphicFrameMkLst>
            <pc:docMk/>
            <pc:sldMk cId="3314711085" sldId="367"/>
            <ac:graphicFrameMk id="3" creationId="{57599F02-5EB1-5B80-0214-BF1F9412B927}"/>
          </ac:graphicFrameMkLst>
        </pc:graphicFrameChg>
        <pc:graphicFrameChg chg="add mod modGraphic">
          <ac:chgData name="Juan Miguel Matz Falero" userId="e6c2cf1b-a861-457c-9592-523bc5838fde" providerId="ADAL" clId="{1D610985-B466-410C-8C0C-5D3E65CC62D5}" dt="2024-10-09T12:39:34.102" v="51" actId="14100"/>
          <ac:graphicFrameMkLst>
            <pc:docMk/>
            <pc:sldMk cId="3314711085" sldId="367"/>
            <ac:graphicFrameMk id="5" creationId="{9EC328B6-9705-6046-3C7E-36610E3254A0}"/>
          </ac:graphicFrameMkLst>
        </pc:graphicFrameChg>
      </pc:sldChg>
      <pc:sldChg chg="addSp delSp modSp mod">
        <pc:chgData name="Juan Miguel Matz Falero" userId="e6c2cf1b-a861-457c-9592-523bc5838fde" providerId="ADAL" clId="{1D610985-B466-410C-8C0C-5D3E65CC62D5}" dt="2024-10-09T12:39:13.849" v="49" actId="255"/>
        <pc:sldMkLst>
          <pc:docMk/>
          <pc:sldMk cId="1413185529" sldId="368"/>
        </pc:sldMkLst>
        <pc:graphicFrameChg chg="add mod modGraphic">
          <ac:chgData name="Juan Miguel Matz Falero" userId="e6c2cf1b-a861-457c-9592-523bc5838fde" providerId="ADAL" clId="{1D610985-B466-410C-8C0C-5D3E65CC62D5}" dt="2024-10-09T12:39:13.849" v="49" actId="255"/>
          <ac:graphicFrameMkLst>
            <pc:docMk/>
            <pc:sldMk cId="1413185529" sldId="368"/>
            <ac:graphicFrameMk id="2" creationId="{EF56DB69-CE71-9603-8CFF-F958539A675E}"/>
          </ac:graphicFrameMkLst>
        </pc:graphicFrameChg>
        <pc:graphicFrameChg chg="del mod modGraphic">
          <ac:chgData name="Juan Miguel Matz Falero" userId="e6c2cf1b-a861-457c-9592-523bc5838fde" providerId="ADAL" clId="{1D610985-B466-410C-8C0C-5D3E65CC62D5}" dt="2024-10-09T12:38:37.787" v="40" actId="478"/>
          <ac:graphicFrameMkLst>
            <pc:docMk/>
            <pc:sldMk cId="1413185529" sldId="368"/>
            <ac:graphicFrameMk id="3" creationId="{8E90AFE9-B958-AC23-8062-9CD69C600CAD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9"/>
            <a:ext cx="2945862" cy="495793"/>
          </a:xfrm>
          <a:prstGeom prst="rect">
            <a:avLst/>
          </a:prstGeom>
        </p:spPr>
        <p:txBody>
          <a:bodyPr vert="horz" lIns="88128" tIns="44065" rIns="88128" bIns="44065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302" y="9"/>
            <a:ext cx="2945862" cy="495793"/>
          </a:xfrm>
          <a:prstGeom prst="rect">
            <a:avLst/>
          </a:prstGeom>
        </p:spPr>
        <p:txBody>
          <a:bodyPr vert="horz" lIns="88128" tIns="44065" rIns="88128" bIns="44065" rtlCol="0"/>
          <a:lstStyle>
            <a:lvl1pPr algn="r">
              <a:defRPr sz="1200"/>
            </a:lvl1pPr>
          </a:lstStyle>
          <a:p>
            <a:fld id="{41745C32-8EFD-40CB-949C-D4B7FF8E1413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429314"/>
            <a:ext cx="2945862" cy="495793"/>
          </a:xfrm>
          <a:prstGeom prst="rect">
            <a:avLst/>
          </a:prstGeom>
        </p:spPr>
        <p:txBody>
          <a:bodyPr vert="horz" lIns="88128" tIns="44065" rIns="88128" bIns="44065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302" y="9429314"/>
            <a:ext cx="2945862" cy="495793"/>
          </a:xfrm>
          <a:prstGeom prst="rect">
            <a:avLst/>
          </a:prstGeom>
        </p:spPr>
        <p:txBody>
          <a:bodyPr vert="horz" lIns="88128" tIns="44065" rIns="88128" bIns="44065" rtlCol="0" anchor="b"/>
          <a:lstStyle>
            <a:lvl1pPr algn="r">
              <a:defRPr sz="1200"/>
            </a:lvl1pPr>
          </a:lstStyle>
          <a:p>
            <a:fld id="{FFC53F24-2CC1-4592-8E40-0ABA7F78BB4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728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0" y="3"/>
            <a:ext cx="2945659" cy="496331"/>
          </a:xfrm>
          <a:prstGeom prst="rect">
            <a:avLst/>
          </a:prstGeom>
        </p:spPr>
        <p:txBody>
          <a:bodyPr vert="horz" lIns="91326" tIns="45664" rIns="91326" bIns="45664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53" y="3"/>
            <a:ext cx="2945659" cy="496331"/>
          </a:xfrm>
          <a:prstGeom prst="rect">
            <a:avLst/>
          </a:prstGeom>
        </p:spPr>
        <p:txBody>
          <a:bodyPr vert="horz" lIns="91326" tIns="45664" rIns="91326" bIns="45664" rtlCol="0"/>
          <a:lstStyle>
            <a:lvl1pPr algn="r">
              <a:defRPr sz="1200"/>
            </a:lvl1pPr>
          </a:lstStyle>
          <a:p>
            <a:fld id="{19B4C809-9407-4E28-9480-604F7EDC15EB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6" tIns="45664" rIns="91326" bIns="4566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9" y="4715162"/>
            <a:ext cx="5438140" cy="4466987"/>
          </a:xfrm>
          <a:prstGeom prst="rect">
            <a:avLst/>
          </a:prstGeom>
        </p:spPr>
        <p:txBody>
          <a:bodyPr vert="horz" lIns="91326" tIns="45664" rIns="91326" bIns="4566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0" y="9428586"/>
            <a:ext cx="2945659" cy="496331"/>
          </a:xfrm>
          <a:prstGeom prst="rect">
            <a:avLst/>
          </a:prstGeom>
        </p:spPr>
        <p:txBody>
          <a:bodyPr vert="horz" lIns="91326" tIns="45664" rIns="91326" bIns="45664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53" y="9428586"/>
            <a:ext cx="2945659" cy="496331"/>
          </a:xfrm>
          <a:prstGeom prst="rect">
            <a:avLst/>
          </a:prstGeom>
        </p:spPr>
        <p:txBody>
          <a:bodyPr vert="horz" lIns="91326" tIns="45664" rIns="91326" bIns="45664" rtlCol="0" anchor="b"/>
          <a:lstStyle>
            <a:lvl1pPr algn="r">
              <a:defRPr sz="1200"/>
            </a:lvl1pPr>
          </a:lstStyle>
          <a:p>
            <a:fld id="{EC64021E-141A-4CEE-8855-C45637D4CCA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9718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9A702-5551-4BF3-9064-85BF271DD6EC}" type="datetimeFigureOut">
              <a:rPr lang="es-ES" smtClean="0"/>
              <a:pPr/>
              <a:t>09/10/2024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A52F6-9BCE-48FE-B78A-5A2E47D449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es-ES_tradnl" b="1" dirty="0">
              <a:solidFill>
                <a:schemeClr val="tx2"/>
              </a:solidFill>
              <a:latin typeface="Frutiger LT 45 Light" pitchFamily="34" charset="0"/>
            </a:endParaRPr>
          </a:p>
          <a:p>
            <a:pPr algn="ctr">
              <a:buNone/>
            </a:pPr>
            <a:endParaRPr lang="es-ES_tradnl" b="1" dirty="0">
              <a:solidFill>
                <a:schemeClr val="tx2"/>
              </a:solidFill>
              <a:latin typeface="Frutiger LT 45 Light" pitchFamily="34" charset="0"/>
            </a:endParaRPr>
          </a:p>
          <a:p>
            <a:pPr algn="ctr">
              <a:buNone/>
            </a:pPr>
            <a:r>
              <a:rPr lang="es-ES" dirty="0"/>
              <a:t>Punto 2.- Aprobación del Programa de Actuación, Inversiones y Financiación (P.A.I.F.) para el ejercicio 2025.</a:t>
            </a:r>
          </a:p>
          <a:p>
            <a:pPr algn="ctr">
              <a:buNone/>
            </a:pPr>
            <a:endParaRPr lang="es-ES_tradnl" b="1" dirty="0">
              <a:solidFill>
                <a:schemeClr val="tx2"/>
              </a:solidFill>
              <a:latin typeface="Frutiger LT 45 Light" pitchFamily="34" charset="0"/>
            </a:endParaRPr>
          </a:p>
          <a:p>
            <a:pPr algn="ctr">
              <a:buNone/>
            </a:pPr>
            <a:endParaRPr lang="es-ES" b="1" dirty="0">
              <a:solidFill>
                <a:schemeClr val="tx2"/>
              </a:solidFill>
              <a:latin typeface="Frutiger LT 45 Light" pitchFamily="34" charset="0"/>
            </a:endParaRPr>
          </a:p>
        </p:txBody>
      </p:sp>
      <p:pic>
        <p:nvPicPr>
          <p:cNvPr id="4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5A8A0EBA-EC26-4472-A1AE-7261B4DCFD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5894103"/>
            <a:ext cx="1818005" cy="493395"/>
          </a:xfrm>
          <a:prstGeom prst="rect">
            <a:avLst/>
          </a:prstGeom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49428E07-1EB8-4AAC-9CB7-9FA8F755898D}"/>
              </a:ext>
            </a:extLst>
          </p:cNvPr>
          <p:cNvGrpSpPr/>
          <p:nvPr/>
        </p:nvGrpSpPr>
        <p:grpSpPr>
          <a:xfrm>
            <a:off x="5600708" y="5743608"/>
            <a:ext cx="2707005" cy="643890"/>
            <a:chOff x="0" y="0"/>
            <a:chExt cx="2707005" cy="645795"/>
          </a:xfrm>
        </p:grpSpPr>
        <p:pic>
          <p:nvPicPr>
            <p:cNvPr id="6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1844411E-8AA3-48C2-A7C1-1650A863B4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D9524DD1-F128-4EC9-BE15-76C6BEC156D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636839"/>
              </p:ext>
            </p:extLst>
          </p:nvPr>
        </p:nvGraphicFramePr>
        <p:xfrm>
          <a:off x="1322512" y="1268760"/>
          <a:ext cx="6633863" cy="4032444"/>
        </p:xfrm>
        <a:graphic>
          <a:graphicData uri="http://schemas.openxmlformats.org/drawingml/2006/table">
            <a:tbl>
              <a:tblPr/>
              <a:tblGrid>
                <a:gridCol w="335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4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40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40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711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83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7496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>
                          <a:effectLst/>
                          <a:latin typeface="Arial" panose="020B0604020202020204" pitchFamily="34" charset="0"/>
                        </a:rPr>
                        <a:t>PRESUPUESTO GENERAL DEL CABILDO INSULAR DE TENERIFE</a:t>
                      </a:r>
                      <a:br>
                        <a:rPr lang="es-ES" sz="1200" b="1" i="0" u="none" strike="noStrike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ES" sz="1200" b="1" i="0" u="none" strike="noStrike">
                          <a:effectLst/>
                          <a:latin typeface="Arial" panose="020B0604020202020204" pitchFamily="34" charset="0"/>
                        </a:rPr>
                        <a:t>PROGRAMA DE ACTUACIÓN, INVERSIONES Y FINANCIACIÓN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782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SPET, TURISMO DE TENERIFE, S.A.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38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200" b="1" i="0" u="none" strike="noStrike">
                          <a:effectLst/>
                          <a:latin typeface="Arial" panose="020B0604020202020204" pitchFamily="34" charset="0"/>
                        </a:rPr>
                        <a:t>Órganos de Gobierno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79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effectLst/>
                          <a:latin typeface="Arial" panose="020B0604020202020204" pitchFamily="34" charset="0"/>
                        </a:rPr>
                        <a:t>Número total de miembros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Miembros designados por el sector público.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a.-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Por la Entidad Local o sus Entes Dependientes.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b.-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Por otras Administraciones Públicas.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Miembros designados por el sector privado.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9191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4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F0D48936-3FE2-49A9-BE5C-883DDAD607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21288"/>
            <a:ext cx="1818005" cy="493395"/>
          </a:xfrm>
          <a:prstGeom prst="rect">
            <a:avLst/>
          </a:prstGeom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037EEFEB-3249-4C1C-B8F5-542B582ABF76}"/>
              </a:ext>
            </a:extLst>
          </p:cNvPr>
          <p:cNvGrpSpPr/>
          <p:nvPr/>
        </p:nvGrpSpPr>
        <p:grpSpPr>
          <a:xfrm>
            <a:off x="5600708" y="5870793"/>
            <a:ext cx="2707005" cy="643890"/>
            <a:chOff x="0" y="0"/>
            <a:chExt cx="2707005" cy="645795"/>
          </a:xfrm>
        </p:grpSpPr>
        <p:pic>
          <p:nvPicPr>
            <p:cNvPr id="7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CD547917-1AD5-4AAD-908E-4A2B8CD97F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687879DE-A4A3-4343-84E5-02DFFC502CA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6166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D13516A4-EC72-46D3-91AA-BC29C0502D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990613"/>
            <a:ext cx="1818005" cy="493395"/>
          </a:xfrm>
          <a:prstGeom prst="rect">
            <a:avLst/>
          </a:prstGeom>
        </p:spPr>
      </p:pic>
      <p:grpSp>
        <p:nvGrpSpPr>
          <p:cNvPr id="12" name="Grupo 11">
            <a:extLst>
              <a:ext uri="{FF2B5EF4-FFF2-40B4-BE49-F238E27FC236}">
                <a16:creationId xmlns:a16="http://schemas.microsoft.com/office/drawing/2014/main" id="{B4F92557-637A-4086-BB3F-50A6E62BAAF9}"/>
              </a:ext>
            </a:extLst>
          </p:cNvPr>
          <p:cNvGrpSpPr/>
          <p:nvPr/>
        </p:nvGrpSpPr>
        <p:grpSpPr>
          <a:xfrm>
            <a:off x="5528700" y="5840118"/>
            <a:ext cx="2707005" cy="643890"/>
            <a:chOff x="0" y="0"/>
            <a:chExt cx="2707005" cy="645795"/>
          </a:xfrm>
        </p:grpSpPr>
        <p:pic>
          <p:nvPicPr>
            <p:cNvPr id="13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502C7942-9565-43E9-AADF-030A500D1E2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4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477CC596-8876-4EA2-80E9-B418D8E9097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FF1427E1-05BB-6495-D477-D2578E79B4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423069"/>
              </p:ext>
            </p:extLst>
          </p:nvPr>
        </p:nvGraphicFramePr>
        <p:xfrm>
          <a:off x="386860" y="484156"/>
          <a:ext cx="7951382" cy="5083723"/>
        </p:xfrm>
        <a:graphic>
          <a:graphicData uri="http://schemas.openxmlformats.org/drawingml/2006/table">
            <a:tbl>
              <a:tblPr/>
              <a:tblGrid>
                <a:gridCol w="3267862">
                  <a:extLst>
                    <a:ext uri="{9D8B030D-6E8A-4147-A177-3AD203B41FA5}">
                      <a16:colId xmlns:a16="http://schemas.microsoft.com/office/drawing/2014/main" val="1952127803"/>
                    </a:ext>
                  </a:extLst>
                </a:gridCol>
                <a:gridCol w="748365">
                  <a:extLst>
                    <a:ext uri="{9D8B030D-6E8A-4147-A177-3AD203B41FA5}">
                      <a16:colId xmlns:a16="http://schemas.microsoft.com/office/drawing/2014/main" val="2563110761"/>
                    </a:ext>
                  </a:extLst>
                </a:gridCol>
                <a:gridCol w="1858441">
                  <a:extLst>
                    <a:ext uri="{9D8B030D-6E8A-4147-A177-3AD203B41FA5}">
                      <a16:colId xmlns:a16="http://schemas.microsoft.com/office/drawing/2014/main" val="825772947"/>
                    </a:ext>
                  </a:extLst>
                </a:gridCol>
                <a:gridCol w="1038357">
                  <a:extLst>
                    <a:ext uri="{9D8B030D-6E8A-4147-A177-3AD203B41FA5}">
                      <a16:colId xmlns:a16="http://schemas.microsoft.com/office/drawing/2014/main" val="1597914869"/>
                    </a:ext>
                  </a:extLst>
                </a:gridCol>
                <a:gridCol w="1038357">
                  <a:extLst>
                    <a:ext uri="{9D8B030D-6E8A-4147-A177-3AD203B41FA5}">
                      <a16:colId xmlns:a16="http://schemas.microsoft.com/office/drawing/2014/main" val="2892371421"/>
                    </a:ext>
                  </a:extLst>
                </a:gridCol>
              </a:tblGrid>
              <a:tr h="20681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I.2. SUBVENCIONES DE EXPLOTACIÓN.</a:t>
                      </a:r>
                    </a:p>
                  </a:txBody>
                  <a:tcPr marL="8768" marR="8768" marT="8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179536"/>
                  </a:ext>
                </a:extLst>
              </a:tr>
              <a:tr h="20681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Subvenciones para financiar actividades específicas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effectLst/>
                          <a:latin typeface="Arial" panose="020B0604020202020204" pitchFamily="34" charset="0"/>
                        </a:rPr>
                        <a:t>Ente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901236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Promoción Económica (Why Tenerife)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Cabildo Insular de Tenerife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220.000,00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220.000,00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195460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World Potato Congress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Cabildo Insular de Tenerife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118.809,00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953879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Basque Culinary Center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Cabildo Insular de Tenerife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300.000,00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387728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Aportación Promoción Vinos Tenerife y otros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Cabildo Insular de Tenerife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95.000,00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95.000,00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611996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Acciones Promocionales y de Conectividad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Cabildo Insular de Tenerife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9.873.518,97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8.768.250,00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782657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Acciones mejora competitividad turística destino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Cabildo Insular de Tenerife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3.073.000,00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5.132.510,38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045993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Promoción Equipos Deportivos Primer Nivel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Cabildo Insular de Tenerife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6.300.000,00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7.626.650,00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382519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Aportación Grandes Eventos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Cabildo Insular de Tenerife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3.865.000,00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3.063.400,00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003982"/>
                  </a:ext>
                </a:extLst>
              </a:tr>
              <a:tr h="21666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CONCEDIDAS 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23.545.327,97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25.205.810,38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362175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049008"/>
                  </a:ext>
                </a:extLst>
              </a:tr>
              <a:tr h="20681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aportaciones deL Cabildo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effectLst/>
                          <a:latin typeface="Arial" panose="020B0604020202020204" pitchFamily="34" charset="0"/>
                        </a:rPr>
                        <a:t>Ente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466798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Aportación Gastos funcionamiento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Cabildo Insular de Tenerife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3.077.494,33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3.277.494,33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878763"/>
                  </a:ext>
                </a:extLst>
              </a:tr>
              <a:tr h="21666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3.077.494,33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3.277.494,33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537391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544010"/>
                  </a:ext>
                </a:extLst>
              </a:tr>
              <a:tr h="216664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effectLst/>
                          <a:latin typeface="Arial" panose="020B0604020202020204" pitchFamily="34" charset="0"/>
                        </a:rPr>
                        <a:t>TOTAL CABILDO TFE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26.622.822,30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28.483.304,71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554005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6135209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0955333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768" marR="8768" marT="876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230787"/>
                  </a:ext>
                </a:extLst>
              </a:tr>
              <a:tr h="20681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I.2. SUBVENCIONES DE EXPLOTACIÓN.</a:t>
                      </a:r>
                    </a:p>
                  </a:txBody>
                  <a:tcPr marL="8768" marR="8768" marT="876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007468"/>
                  </a:ext>
                </a:extLst>
              </a:tr>
              <a:tr h="20681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Subvenciones para financiar actividades específicas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effectLst/>
                          <a:latin typeface="Arial" panose="020B0604020202020204" pitchFamily="34" charset="0"/>
                        </a:rPr>
                        <a:t>Ente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251661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Gobierno Canarias (Why Tenerife)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Gobierno Canarias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100.000,00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044747"/>
                  </a:ext>
                </a:extLst>
              </a:tr>
              <a:tr h="1989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 CIDE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Subv. Europeas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39.672,89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52.920,00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407754"/>
                  </a:ext>
                </a:extLst>
              </a:tr>
              <a:tr h="21666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CONCEDIDAS 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39.672,89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152.920,00</a:t>
                      </a:r>
                    </a:p>
                  </a:txBody>
                  <a:tcPr marL="8768" marR="8768" marT="8768" marB="0"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845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32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12728575" y="29289375"/>
            <a:ext cx="79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12728575" y="29289375"/>
            <a:ext cx="79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095806"/>
              </p:ext>
            </p:extLst>
          </p:nvPr>
        </p:nvGraphicFramePr>
        <p:xfrm>
          <a:off x="3203848" y="19342768"/>
          <a:ext cx="8143184" cy="6120684"/>
        </p:xfrm>
        <a:graphic>
          <a:graphicData uri="http://schemas.openxmlformats.org/drawingml/2006/table">
            <a:tbl>
              <a:tblPr/>
              <a:tblGrid>
                <a:gridCol w="5395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003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PRESUPUESTO GENERAL DEL CABILDO INSULAR DE TENERIFE</a:t>
                      </a:r>
                      <a:b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</a:br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PROGRAMA DE ACTUACIÓN, INVERSIONES Y FINANCIACIÓN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01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SPET, TURISMO DE TENERIFE, S.A.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CPYG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019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ESTADO DE PREVISIÓN DE INGRESOS Y GASTOS - CUENTA DE PÉRDIDAS Y GANANCIAS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038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REAL 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ESTIMACIÓN 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PREVISIÓN</a:t>
                      </a:r>
                      <a:b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</a:br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A) OPERACIONES CONTINUADAS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1.  IMPORTE NETO DE LA CIFRA DE NEGOCIOS.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1.253.777,01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2.079.397,30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1.528.419,30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a) Ventas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a.1) Al sector público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b) Prestaciones de Servicios.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1.253.777,01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2.079.397,30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1.528.419,30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b.1) Al sector público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371.892,05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1.187.998,59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533.000,00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b.1.1.) A la Entidad Local o a sus unidades dependientes.(1)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301.892,05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326.525,70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115.000,00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b.1.2.) A otras Administraciones Públicas.(1)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18.000,00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18.000,00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b.1.3.) A empresas y Entes Públicos.(1)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70.000,00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843.472,89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400.000,00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b.2.) Al sector privado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881.884,96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891.398,71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995.419,30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2. VARIACIÓN DE EXISTENCIAS DE PRODUCTOS TERMINADOS Y EN CURSO DE FABRICACIÓN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4. APROVISIONAMIENTOS.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-35.147,78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b) Consumo de materias primas y otras materias consumibles.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-35.147,78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5. OTROS INGRESOS DE EXPLOTACIÓN.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6.672.670,00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9.681.603,81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10.484.852,78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b) Subvenciones de explotación incorporadas al resultado del ejercicio.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6.672.670,00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9.681.603,81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10.484.852,78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b.3. ) Corporaciones Locales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399.351,00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397.851,00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397.851,00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b.4. ) Cabildo Insular de Tenerife.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6.226.956,64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9.069.735,78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10.087.001,78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b.5. ) Otros Entes.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46.362,36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214.017,03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6. GASTOS DE PERSONAL.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-1.903.669,73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-1.929.313,09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-1.970.039,24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a) Sueldos, Salarios y Asimilados. (sin indem)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-1.475.676,77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-1.490.287,94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-1.510.569,56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b) Indemnizaciones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-1.662,25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c) Seguridad Social a cargo de la empresa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-426.330,71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-439.025,15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-459.469,68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7. OTROS GASTOS DE EXPLOTACIÓN.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-8.298.717,16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-11.638.661,74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-11.861.299,72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a) Servicios Exteriores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-8.205.757,94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-11.633.261,74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-11.855.299,72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b) Tributos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-12.714,49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-5.400,00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-6.000,00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c) Pérdidas, deterioro y variación de provisiones por operac. Comerciales.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-80.244,73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8. AMORTIZACIÓN DEL INMOVILIZADO.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-104.549,75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-106.186,93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-90.969,62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a) Amortización del inmovilizado intangible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-39.081,21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-39.721,02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-29.484,23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b) Amortización del inmovilizado material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-65.468,54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-66.465,91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-61.485,39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7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9. IMPUTACIÓN DE SUBVENCIONES DE INMOVILIZADO NO FINANCIERO Y OTRAS. (2)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5.826,05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5.826,05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5.840,49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</a:tbl>
          </a:graphicData>
        </a:graphic>
      </p:graphicFrame>
      <p:pic>
        <p:nvPicPr>
          <p:cNvPr id="10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B505B77F-F913-47A5-BAC1-A9989DD2C1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206638"/>
            <a:ext cx="1818005" cy="493395"/>
          </a:xfrm>
          <a:prstGeom prst="rect">
            <a:avLst/>
          </a:prstGeom>
        </p:spPr>
      </p:pic>
      <p:grpSp>
        <p:nvGrpSpPr>
          <p:cNvPr id="11" name="Grupo 10">
            <a:extLst>
              <a:ext uri="{FF2B5EF4-FFF2-40B4-BE49-F238E27FC236}">
                <a16:creationId xmlns:a16="http://schemas.microsoft.com/office/drawing/2014/main" id="{B48F2925-8D26-4792-99F0-C58A0033BD39}"/>
              </a:ext>
            </a:extLst>
          </p:cNvPr>
          <p:cNvGrpSpPr/>
          <p:nvPr/>
        </p:nvGrpSpPr>
        <p:grpSpPr>
          <a:xfrm>
            <a:off x="5528700" y="6056143"/>
            <a:ext cx="2707005" cy="643890"/>
            <a:chOff x="0" y="0"/>
            <a:chExt cx="2707005" cy="645795"/>
          </a:xfrm>
        </p:grpSpPr>
        <p:pic>
          <p:nvPicPr>
            <p:cNvPr id="12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482BB926-DEF7-4C16-877F-CFF8D56C8FB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3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FA56EFCB-9481-4603-9AFB-8FB87AB414C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B9F96BF7-D4E9-3513-E940-C34EC27670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487900"/>
              </p:ext>
            </p:extLst>
          </p:nvPr>
        </p:nvGraphicFramePr>
        <p:xfrm>
          <a:off x="775142" y="268131"/>
          <a:ext cx="7255283" cy="5670926"/>
        </p:xfrm>
        <a:graphic>
          <a:graphicData uri="http://schemas.openxmlformats.org/drawingml/2006/table">
            <a:tbl>
              <a:tblPr/>
              <a:tblGrid>
                <a:gridCol w="426138">
                  <a:extLst>
                    <a:ext uri="{9D8B030D-6E8A-4147-A177-3AD203B41FA5}">
                      <a16:colId xmlns:a16="http://schemas.microsoft.com/office/drawing/2014/main" val="400692763"/>
                    </a:ext>
                  </a:extLst>
                </a:gridCol>
                <a:gridCol w="4272313">
                  <a:extLst>
                    <a:ext uri="{9D8B030D-6E8A-4147-A177-3AD203B41FA5}">
                      <a16:colId xmlns:a16="http://schemas.microsoft.com/office/drawing/2014/main" val="3077893597"/>
                    </a:ext>
                  </a:extLst>
                </a:gridCol>
                <a:gridCol w="764864">
                  <a:extLst>
                    <a:ext uri="{9D8B030D-6E8A-4147-A177-3AD203B41FA5}">
                      <a16:colId xmlns:a16="http://schemas.microsoft.com/office/drawing/2014/main" val="2266347407"/>
                    </a:ext>
                  </a:extLst>
                </a:gridCol>
                <a:gridCol w="972470">
                  <a:extLst>
                    <a:ext uri="{9D8B030D-6E8A-4147-A177-3AD203B41FA5}">
                      <a16:colId xmlns:a16="http://schemas.microsoft.com/office/drawing/2014/main" val="503122112"/>
                    </a:ext>
                  </a:extLst>
                </a:gridCol>
                <a:gridCol w="819498">
                  <a:extLst>
                    <a:ext uri="{9D8B030D-6E8A-4147-A177-3AD203B41FA5}">
                      <a16:colId xmlns:a16="http://schemas.microsoft.com/office/drawing/2014/main" val="1354095297"/>
                    </a:ext>
                  </a:extLst>
                </a:gridCol>
              </a:tblGrid>
              <a:tr h="146228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555135"/>
                  </a:ext>
                </a:extLst>
              </a:tr>
              <a:tr h="14622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PRESUPUESTO GENERAL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746267"/>
                  </a:ext>
                </a:extLst>
              </a:tr>
              <a:tr h="14622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PROGRAMA DE ACTUACIÓN, INVERSIONES Y FINANCIACIÓN (PAIF)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480111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647920"/>
                  </a:ext>
                </a:extLst>
              </a:tr>
              <a:tr h="422362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ENTIDAD: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1C1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SPET Turismo de Tenerife, S.A.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1C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150122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512724"/>
                  </a:ext>
                </a:extLst>
              </a:tr>
              <a:tr h="14622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CUENTA DE PÉRDIDAS Y GANANCIAS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873298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513778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Estimación 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Previsión 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162173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344028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OPERACIONES CONTINUADAS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02917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Importe neto de la cifra de negocios (Detalle en FC-3.1)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681.461,10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780.234,16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735.926,00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757937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Prestación </a:t>
                      </a:r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 Servicios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681.461,10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780.234,16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735.926,00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84740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Aprovisionamientos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123,15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-10.000,00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-5.000,00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425864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Consumo de mercaderías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-10.000,00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-5.000,00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924854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Consumo de materias primas y otros materiales consumibles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123,15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877483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 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Otros ingresos de explotación (Detalle en FC-3.1)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21.330.468,38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27.551.441,34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25.785.726,46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20649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Subvenciones de explotación incorporadas al resultado del ejercicio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21.330.468,38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27.551.441,34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25.785.726,46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642508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Gastos de personal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-2.880.798,91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-3.097.948,64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-3.163.698,04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503829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Sueldos, salarios y asimilados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-2.227.108,14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-2.363.669,72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-2.422.255,45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946649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Sueldos, salarios y asimilados detallados en FC-13 (Personal)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-2.224.178,82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-2.359.169,72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-2.417.755,45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280312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Sueldos, salarios y asimilados no incoporados en FC-13 (Personal)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-2.929,32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-4.500,00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-4.500,00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794741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Cargas sociales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-653.690,77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-734.278,92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-741.442,59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434564"/>
                  </a:ext>
                </a:extLst>
              </a:tr>
              <a:tr h="284295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Otros gastos de explotación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-21.813.500,60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-27.951.000,00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-26.273.562,66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873236"/>
                  </a:ext>
                </a:extLst>
              </a:tr>
              <a:tr h="284295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Servicios exteriores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-21.747.257,02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-27.948.000,00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-26.270.562,66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485144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Tributos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-391,38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-3.000,00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-3.000,00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37706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Pérdidas, deterioro y variación de provisiones por operaciones comerciales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-65.852,20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109030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Amortización del inmovilizado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-124.120,47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-118.149,80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-105.969,35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588585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Amortización del inmovilizado intangible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-42.498,61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-36.291,76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-32.261,28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968511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Amortización del inmovilizado material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-81.621,86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-81.858,04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-73.708,07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708103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Imputación de subvenciones de inmovilizado no financiero y otras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5.824,53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5.824,51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5.824,51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4492955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Otros resultados (Detalle en FC-3.1)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1.823,61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376793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Gastos excepcionales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-5.789,83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6374990"/>
                  </a:ext>
                </a:extLst>
              </a:tr>
              <a:tr h="146228"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Ingresos excepcionales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7.613,44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949107"/>
                  </a:ext>
                </a:extLst>
              </a:tr>
              <a:tr h="14690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A1)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RESULTADO DE EXPLOTACIÓN (1+2+3+4+5+6+7+8+9+10+11+12+13)</a:t>
                      </a:r>
                    </a:p>
                  </a:txBody>
                  <a:tcPr marL="7207" marR="7207" marT="7207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-2.798.719,21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-2.839.598,43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-3.020.753,08</a:t>
                      </a:r>
                    </a:p>
                  </a:txBody>
                  <a:tcPr marL="7207" marR="7207" marT="720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621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046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12728575" y="29289375"/>
            <a:ext cx="79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12728575" y="29289375"/>
            <a:ext cx="79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20780"/>
              </p:ext>
            </p:extLst>
          </p:nvPr>
        </p:nvGraphicFramePr>
        <p:xfrm>
          <a:off x="3203848" y="19342768"/>
          <a:ext cx="8143184" cy="5534892"/>
        </p:xfrm>
        <a:graphic>
          <a:graphicData uri="http://schemas.openxmlformats.org/drawingml/2006/table">
            <a:tbl>
              <a:tblPr/>
              <a:tblGrid>
                <a:gridCol w="5395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749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PRESUPUESTO GENERAL DEL CABILDO INSULAR DE TENERIFE</a:t>
                      </a:r>
                      <a:b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</a:br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PROGRAMA DE ACTUACIÓN, INVERSIONES Y FINANCIACIÓN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74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SPET, TURISMO DE TENERIFE, S.A.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CPYG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747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ESTADO DE PREVISIÓN DE INGRESOS Y GASTOS - CUENTA DE PÉRDIDAS Y GANANCIAS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494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REAL 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ESTIMACIÓN 2015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PREVISIÓN</a:t>
                      </a:r>
                      <a:b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</a:br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A) OPERACIONES CONTINUADAS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1.  IMPORTE NETO DE LA CIFRA DE NEGOCIOS.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1.253.777,01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2.079.397,30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1.528.419,30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a) Ventas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a.1) Al sector público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b) Prestaciones de Servicios.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1.253.777,01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2.079.397,30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1.528.419,30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b.1) Al sector público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371.892,05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1.187.998,59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533.000,00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b.1.1.) A la Entidad Local o a sus unidades dependientes.(1)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301.892,05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326.525,70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115.000,00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b.1.2.) A otras Administraciones Públicas.(1)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18.000,00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18.000,00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b.1.3.) A empresas y Entes Públicos.(1)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70.000,00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843.472,89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400.000,00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b.2.) Al sector privado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881.884,96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891.398,71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995.419,30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2. VARIACIÓN DE EXISTENCIAS DE PRODUCTOS TERMINADOS Y EN CURSO DE FABRICACIÓN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4. APROVISIONAMIENTOS.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-35.147,78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b) Consumo de materias primas y otras materias consumibles.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-35.147,78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5. OTROS INGRESOS DE EXPLOTACIÓN.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6.672.670,00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9.681.603,81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10.484.852,78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b) Subvenciones de explotación incorporadas al resultado del ejercicio.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6.672.670,00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9.681.603,81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10.484.852,78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b.3. ) Corporaciones Locales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399.351,00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397.851,00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397.851,00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b.4. ) Cabildo Insular de Tenerife.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6.226.956,64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9.069.735,78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10.087.001,78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    b.5. ) Otros Entes.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46.362,36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214.017,03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6. GASTOS DE PERSONAL.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-1.903.669,73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-1.929.313,09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-1.970.039,24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a) Sueldos, Salarios y Asimilados. (sin indem)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-1.475.676,77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-1.490.287,94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-1.510.569,56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b) Indemnizaciones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-1.662,25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c) Seguridad Social a cargo de la empresa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-426.330,71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-439.025,15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-459.469,68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7. OTROS GASTOS DE EXPLOTACIÓN.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-8.298.717,16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-11.638.661,74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-11.861.299,72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a) Servicios Exteriores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-8.205.757,94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-11.633.261,74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-11.855.299,72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b) Tributos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-12.714,49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-5.400,00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-6.000,00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      c) Pérdidas, deterioro y variación de provisiones por operac. Comerciales.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-80.244,73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8. AMORTIZACIÓN DEL INMOVILIZADO.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-104.549,75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-106.186,93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-90.969,62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a) Amortización del inmovilizado intangible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-39.081,21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-39.721,02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-29.484,23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0" i="0" u="none" strike="noStrike">
                          <a:effectLst/>
                          <a:latin typeface="Tahoma" panose="020B0604030504040204" pitchFamily="34" charset="0"/>
                        </a:rPr>
                        <a:t>b) Amortización del inmovilizado material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-65.468,54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-66.465,91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-61.485,39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53747"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9. IMPUTACIÓN DE SUBVENCIONES DE INMOVILIZADO NO FINANCIERO Y OTRAS. (2)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5.826,05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5.826,05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1" i="0" u="none" strike="noStrike">
                          <a:effectLst/>
                          <a:latin typeface="Tahoma" panose="020B0604030504040204" pitchFamily="34" charset="0"/>
                        </a:rPr>
                        <a:t>5.840,49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</a:tbl>
          </a:graphicData>
        </a:graphic>
      </p:graphicFrame>
      <p:sp>
        <p:nvSpPr>
          <p:cNvPr id="10" name="Text Box 1"/>
          <p:cNvSpPr txBox="1">
            <a:spLocks noChangeArrowheads="1"/>
          </p:cNvSpPr>
          <p:nvPr/>
        </p:nvSpPr>
        <p:spPr bwMode="auto">
          <a:xfrm>
            <a:off x="12277725" y="25549225"/>
            <a:ext cx="79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12312650" y="25869900"/>
            <a:ext cx="79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/>
          </a:p>
        </p:txBody>
      </p:sp>
      <p:pic>
        <p:nvPicPr>
          <p:cNvPr id="9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A148B289-7D6F-4588-84CD-2DFB23250D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093296"/>
            <a:ext cx="1818005" cy="493395"/>
          </a:xfrm>
          <a:prstGeom prst="rect">
            <a:avLst/>
          </a:prstGeom>
        </p:spPr>
      </p:pic>
      <p:grpSp>
        <p:nvGrpSpPr>
          <p:cNvPr id="12" name="Grupo 11">
            <a:extLst>
              <a:ext uri="{FF2B5EF4-FFF2-40B4-BE49-F238E27FC236}">
                <a16:creationId xmlns:a16="http://schemas.microsoft.com/office/drawing/2014/main" id="{747B947D-68FD-4E20-8371-B976567A498C}"/>
              </a:ext>
            </a:extLst>
          </p:cNvPr>
          <p:cNvGrpSpPr/>
          <p:nvPr/>
        </p:nvGrpSpPr>
        <p:grpSpPr>
          <a:xfrm>
            <a:off x="5600708" y="5942801"/>
            <a:ext cx="2707005" cy="643890"/>
            <a:chOff x="0" y="0"/>
            <a:chExt cx="2707005" cy="645795"/>
          </a:xfrm>
        </p:grpSpPr>
        <p:pic>
          <p:nvPicPr>
            <p:cNvPr id="14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54A1C678-CA54-4BC5-9D43-5EF52B72AE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5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AB079F75-3104-4E05-B8C5-7F1E4FCCA5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AADEBDF-EE0C-AF9E-0E38-4EC38EE22F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440788"/>
              </p:ext>
            </p:extLst>
          </p:nvPr>
        </p:nvGraphicFramePr>
        <p:xfrm>
          <a:off x="457200" y="733331"/>
          <a:ext cx="8229599" cy="4272970"/>
        </p:xfrm>
        <a:graphic>
          <a:graphicData uri="http://schemas.openxmlformats.org/drawingml/2006/table">
            <a:tbl>
              <a:tblPr/>
              <a:tblGrid>
                <a:gridCol w="483365">
                  <a:extLst>
                    <a:ext uri="{9D8B030D-6E8A-4147-A177-3AD203B41FA5}">
                      <a16:colId xmlns:a16="http://schemas.microsoft.com/office/drawing/2014/main" val="3003430977"/>
                    </a:ext>
                  </a:extLst>
                </a:gridCol>
                <a:gridCol w="4846044">
                  <a:extLst>
                    <a:ext uri="{9D8B030D-6E8A-4147-A177-3AD203B41FA5}">
                      <a16:colId xmlns:a16="http://schemas.microsoft.com/office/drawing/2014/main" val="2711721144"/>
                    </a:ext>
                  </a:extLst>
                </a:gridCol>
                <a:gridCol w="867578">
                  <a:extLst>
                    <a:ext uri="{9D8B030D-6E8A-4147-A177-3AD203B41FA5}">
                      <a16:colId xmlns:a16="http://schemas.microsoft.com/office/drawing/2014/main" val="790578193"/>
                    </a:ext>
                  </a:extLst>
                </a:gridCol>
                <a:gridCol w="1103064">
                  <a:extLst>
                    <a:ext uri="{9D8B030D-6E8A-4147-A177-3AD203B41FA5}">
                      <a16:colId xmlns:a16="http://schemas.microsoft.com/office/drawing/2014/main" val="3686016112"/>
                    </a:ext>
                  </a:extLst>
                </a:gridCol>
                <a:gridCol w="929548">
                  <a:extLst>
                    <a:ext uri="{9D8B030D-6E8A-4147-A177-3AD203B41FA5}">
                      <a16:colId xmlns:a16="http://schemas.microsoft.com/office/drawing/2014/main" val="2976252890"/>
                    </a:ext>
                  </a:extLst>
                </a:gridCol>
              </a:tblGrid>
              <a:tr h="3022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Ingresos financieros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19.296,68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156314"/>
                  </a:ext>
                </a:extLst>
              </a:tr>
              <a:tr h="3022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 valores negociables y otros instrumentos financieros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19.296,68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297284"/>
                  </a:ext>
                </a:extLst>
              </a:tr>
              <a:tr h="3022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b2)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 terceros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19.296,68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39311"/>
                  </a:ext>
                </a:extLst>
              </a:tr>
              <a:tr h="3022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Gastos financieros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-3.140,41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748998"/>
                  </a:ext>
                </a:extLst>
              </a:tr>
              <a:tr h="3022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 deudas con terceros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-3.140,41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295875"/>
                  </a:ext>
                </a:extLst>
              </a:tr>
              <a:tr h="3022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Diferencias de cambio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-875,46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063897"/>
                  </a:ext>
                </a:extLst>
              </a:tr>
              <a:tr h="31272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A2)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RESULTADO FINANCIERO (14+15+16+17+18+19)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15.280,81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31.000,00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308822"/>
                  </a:ext>
                </a:extLst>
              </a:tr>
              <a:tr h="3022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589263"/>
                  </a:ext>
                </a:extLst>
              </a:tr>
              <a:tr h="31272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A3)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RESULTADO ANTES DE IMPUESTOS (A1+A2)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-2.783.438,40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-2.808.598,43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-2.989.753,08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612275"/>
                  </a:ext>
                </a:extLst>
              </a:tr>
              <a:tr h="3022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716250"/>
                  </a:ext>
                </a:extLst>
              </a:tr>
              <a:tr h="31272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A4)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RESULTADOS EJERC. PROCEDENTES ACTIVIDADES CONTINUADAS (A3+20)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-2.783.438,40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-2.808.598,43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-2.989.753,08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800920"/>
                  </a:ext>
                </a:extLst>
              </a:tr>
              <a:tr h="3022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446800"/>
                  </a:ext>
                </a:extLst>
              </a:tr>
              <a:tr h="30220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109700"/>
                  </a:ext>
                </a:extLst>
              </a:tr>
              <a:tr h="31272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A5)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RESULTADO DEL EJERCICIO (A4+21)</a:t>
                      </a:r>
                    </a:p>
                  </a:txBody>
                  <a:tcPr marL="9295" marR="9295" marT="929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-2.783.438,40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-2.808.598,43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-2.989.753,08</a:t>
                      </a:r>
                    </a:p>
                  </a:txBody>
                  <a:tcPr marL="9295" marR="9295" marT="929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656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93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B95B622C-7B19-4763-BFC2-4D9B9CBC53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87" y="6240489"/>
            <a:ext cx="1818005" cy="49339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535DF084-B71D-441D-BEDA-1A0FB202AFD3}"/>
              </a:ext>
            </a:extLst>
          </p:cNvPr>
          <p:cNvGrpSpPr/>
          <p:nvPr/>
        </p:nvGrpSpPr>
        <p:grpSpPr>
          <a:xfrm>
            <a:off x="5600708" y="6203669"/>
            <a:ext cx="2707005" cy="654330"/>
            <a:chOff x="0" y="0"/>
            <a:chExt cx="2707005" cy="645795"/>
          </a:xfrm>
        </p:grpSpPr>
        <p:pic>
          <p:nvPicPr>
            <p:cNvPr id="7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302A5DA2-F75A-4865-9211-49007DDB5A9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A950BF7C-9E09-42C8-A1B6-324A4E31A2A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9EC328B6-9705-6046-3C7E-36610E3254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965282"/>
              </p:ext>
            </p:extLst>
          </p:nvPr>
        </p:nvGraphicFramePr>
        <p:xfrm>
          <a:off x="552261" y="124116"/>
          <a:ext cx="7903676" cy="5901848"/>
        </p:xfrm>
        <a:graphic>
          <a:graphicData uri="http://schemas.openxmlformats.org/drawingml/2006/table">
            <a:tbl>
              <a:tblPr/>
              <a:tblGrid>
                <a:gridCol w="798826">
                  <a:extLst>
                    <a:ext uri="{9D8B030D-6E8A-4147-A177-3AD203B41FA5}">
                      <a16:colId xmlns:a16="http://schemas.microsoft.com/office/drawing/2014/main" val="419526111"/>
                    </a:ext>
                  </a:extLst>
                </a:gridCol>
                <a:gridCol w="4210281">
                  <a:extLst>
                    <a:ext uri="{9D8B030D-6E8A-4147-A177-3AD203B41FA5}">
                      <a16:colId xmlns:a16="http://schemas.microsoft.com/office/drawing/2014/main" val="2823766227"/>
                    </a:ext>
                  </a:extLst>
                </a:gridCol>
                <a:gridCol w="839550">
                  <a:extLst>
                    <a:ext uri="{9D8B030D-6E8A-4147-A177-3AD203B41FA5}">
                      <a16:colId xmlns:a16="http://schemas.microsoft.com/office/drawing/2014/main" val="641513012"/>
                    </a:ext>
                  </a:extLst>
                </a:gridCol>
                <a:gridCol w="1115224">
                  <a:extLst>
                    <a:ext uri="{9D8B030D-6E8A-4147-A177-3AD203B41FA5}">
                      <a16:colId xmlns:a16="http://schemas.microsoft.com/office/drawing/2014/main" val="2121362296"/>
                    </a:ext>
                  </a:extLst>
                </a:gridCol>
                <a:gridCol w="939795">
                  <a:extLst>
                    <a:ext uri="{9D8B030D-6E8A-4147-A177-3AD203B41FA5}">
                      <a16:colId xmlns:a16="http://schemas.microsoft.com/office/drawing/2014/main" val="434158072"/>
                    </a:ext>
                  </a:extLst>
                </a:gridCol>
              </a:tblGrid>
              <a:tr h="15975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BALANCE DE SITUACIÓN - ACTIVO</a:t>
                      </a:r>
                    </a:p>
                  </a:txBody>
                  <a:tcPr marL="7817" marR="7817" marT="7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5704066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069263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Estimación 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Previsión 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747048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ACTIVO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360018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341184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 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ACTIVO NO CORRIENTE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947.856,82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17.066.492,94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8.994.183,59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030560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Inmovilizado intangible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96.894,39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57.750,58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25.489,30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296414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Patentes, licencias, marcas y similares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92.390,31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57.337,02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25.271,02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035669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Aplicaciones informáticas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4.504,08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413,56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218,28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949054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Inmovilizado material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847.869,85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812.659,78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738.951,71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878882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Terrenos y construcciones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612.127,23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593.427,93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574.779,72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765369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Instalaciones técnicas y otro inmovilizado material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235.742,62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219.231,85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164.171,99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83535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Inversiones financieras a largo plazo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3.092,58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3.092,58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3.092,58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341361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Otros activos financieros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3.092,58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3.092,58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3.092,58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642415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VII.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Deudas comerciales no corrientes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16.192.990,00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8.226.650,00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623262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938748"/>
                  </a:ext>
                </a:extLst>
              </a:tr>
              <a:tr h="3117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ACTIVO CORRIENTE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13.892.707,65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11.286.795,32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11.095.265,86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169735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Activos no corrientes mantenidos para la venta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0047360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Existencias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42.791,99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52.668,84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47.668,84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385099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Materias primas y otros aprovisionamientos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42.791,99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52.668,84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47.668,84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695642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Materias primas y otros aprovisionamientos a corto plazo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42.791,99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52.668,84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47.668,84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346100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III.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Deudores comerciales y otras cuentas a cobrar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6.799.577,95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8.109.609,03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8.088.994,33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230452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Clientes por ventas y prestaciones de servicios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58.466,58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130.039,03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122.654,33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203670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Clientes por ventas y prestaciones de servicios a corto plazo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58.466,58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130.039,03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122.654,33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25921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Clientes empresas del grupo y asociadas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19.750,76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11783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Otros créditos con las administraciones públicas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6.721.360,61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7.979.570,00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7.966.340,00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668098"/>
                  </a:ext>
                </a:extLst>
              </a:tr>
              <a:tr h="311707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Excmo. Cabildo Insular de Tenerife, deudor por subvenciones concedidas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6.621.000,00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7.979.570,00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7.966.340,00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605037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 de otros créditos con las administraciones públicas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100.360,61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795633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Periodificaciones a corto plazo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112.776,58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45.000,00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45.000,00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203098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VII.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Efectivo y otros activos líquidos equivalentes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6.937.561,13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3.079.517,45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2.913.602,69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30223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Tesorería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6.937.561,13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3.079.517,45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2.913.602,69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447155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Otros activos líquidos equivalentes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957963"/>
                  </a:ext>
                </a:extLst>
              </a:tr>
              <a:tr h="159750"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321084"/>
                  </a:ext>
                </a:extLst>
              </a:tr>
              <a:tr h="31170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TOTAL ACTIVO (A+B)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14.840.564,47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28.353.288,26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20.089.449,45</a:t>
                      </a:r>
                    </a:p>
                  </a:txBody>
                  <a:tcPr marL="7817" marR="7817" marT="7817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188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711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E5154984-AC5D-44AA-A795-3637E00CF8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46" y="6364605"/>
            <a:ext cx="1818005" cy="49339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46DAB641-F9D0-407A-AA30-87D7195480BE}"/>
              </a:ext>
            </a:extLst>
          </p:cNvPr>
          <p:cNvGrpSpPr/>
          <p:nvPr/>
        </p:nvGrpSpPr>
        <p:grpSpPr>
          <a:xfrm>
            <a:off x="5456692" y="6014809"/>
            <a:ext cx="2707005" cy="643890"/>
            <a:chOff x="0" y="0"/>
            <a:chExt cx="2707005" cy="645795"/>
          </a:xfrm>
        </p:grpSpPr>
        <p:pic>
          <p:nvPicPr>
            <p:cNvPr id="7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879D62AE-4729-4999-8302-008745926A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4DB43D25-A655-48B3-A3C8-FF754762E3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F56DB69-CE71-9603-8CFF-F958539A67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550760"/>
              </p:ext>
            </p:extLst>
          </p:nvPr>
        </p:nvGraphicFramePr>
        <p:xfrm>
          <a:off x="442049" y="199301"/>
          <a:ext cx="7968619" cy="5815508"/>
        </p:xfrm>
        <a:graphic>
          <a:graphicData uri="http://schemas.openxmlformats.org/drawingml/2006/table">
            <a:tbl>
              <a:tblPr/>
              <a:tblGrid>
                <a:gridCol w="805389">
                  <a:extLst>
                    <a:ext uri="{9D8B030D-6E8A-4147-A177-3AD203B41FA5}">
                      <a16:colId xmlns:a16="http://schemas.microsoft.com/office/drawing/2014/main" val="2526861968"/>
                    </a:ext>
                  </a:extLst>
                </a:gridCol>
                <a:gridCol w="4244877">
                  <a:extLst>
                    <a:ext uri="{9D8B030D-6E8A-4147-A177-3AD203B41FA5}">
                      <a16:colId xmlns:a16="http://schemas.microsoft.com/office/drawing/2014/main" val="1172744061"/>
                    </a:ext>
                  </a:extLst>
                </a:gridCol>
                <a:gridCol w="846448">
                  <a:extLst>
                    <a:ext uri="{9D8B030D-6E8A-4147-A177-3AD203B41FA5}">
                      <a16:colId xmlns:a16="http://schemas.microsoft.com/office/drawing/2014/main" val="3956856029"/>
                    </a:ext>
                  </a:extLst>
                </a:gridCol>
                <a:gridCol w="1124387">
                  <a:extLst>
                    <a:ext uri="{9D8B030D-6E8A-4147-A177-3AD203B41FA5}">
                      <a16:colId xmlns:a16="http://schemas.microsoft.com/office/drawing/2014/main" val="3305503209"/>
                    </a:ext>
                  </a:extLst>
                </a:gridCol>
                <a:gridCol w="947518">
                  <a:extLst>
                    <a:ext uri="{9D8B030D-6E8A-4147-A177-3AD203B41FA5}">
                      <a16:colId xmlns:a16="http://schemas.microsoft.com/office/drawing/2014/main" val="3301648134"/>
                    </a:ext>
                  </a:extLst>
                </a:gridCol>
              </a:tblGrid>
              <a:tr h="14682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BALANCE DE SITUACIÓN - PATRIMONIO NETO Y PASIVO</a:t>
                      </a:r>
                    </a:p>
                  </a:txBody>
                  <a:tcPr marL="6675" marR="6675" marT="66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BE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984137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238658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Real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Estimación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Previsión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296565"/>
                  </a:ext>
                </a:extLst>
              </a:tr>
              <a:tr h="14682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PATRIMONIO NETO Y PASIVO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674875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333790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PATRIMONIO NETO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1.076.636,12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1.073.305,15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1.071.419,51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43442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A1)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Fondos propios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950.128,55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951.282,45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953.881,69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813380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Capital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691.163,80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691.163,80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691.163,80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058687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Capital escriturado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691.163,80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691.163,80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691.163,80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360267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III.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Reservas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232.650,82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258.964,75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260.118,65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975851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Legal y estatutarias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61.201,17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61.201,17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61.201,17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100080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reservas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171.449,65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197.763,58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198.917,48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66295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aportaciones de socios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2.809.752,33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2.809.752,33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2.992.352,32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298266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VII.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Resultado del ejercicio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-2.783.438,40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-2.808.598,43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-2.989.753,08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493034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A3)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Subvenciones, donaciones y legados recibidos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126.507,57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122.022,70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117.537,82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297571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924331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 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PASIVO NO CORRIENTE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37.636,69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16.229.287,05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8.261.607,42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05735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Deudas a largo plazo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16.192.990,00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8.226.650,00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8150957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Otros pasivos financieros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16.192.990,00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8.226.650,00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190647"/>
                  </a:ext>
                </a:extLst>
              </a:tr>
              <a:tr h="286023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Otros pasivos financieros por deudas transformables en subvenciones a largo plazo (cta. 172)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16.192.990,00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8.226.650,00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468478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IV.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Pasivos por impuesto diferido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37.636,69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36.297,05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34.957,42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14368"/>
                  </a:ext>
                </a:extLst>
              </a:tr>
              <a:tr h="251514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Pasivo por impuesto diferido por el efecto impositivo de las subvenciones de capital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37.636,69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36.297,05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34.957,42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682795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401797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C)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PASIVO CORRIENTE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13.726.291,66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11.050.696,06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10.756.422,52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246817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III.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Deudas a corto plazo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8.608.911,95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8.121.424,07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7.966.340,00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156685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Deudas con entidades de crédito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3.041,49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977427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Otros pasivos financieros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8.605.870,46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8.121.424,07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7.966.340,00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819533"/>
                  </a:ext>
                </a:extLst>
              </a:tr>
              <a:tr h="286023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Otros pasivos financieros por deudas transformables en subvenciones a corto plazo (cta. 522)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8.475.130,37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8.121.424,07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7.966.340,00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63136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Otros pasivos financieros a corto plazo (resto)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130.740,09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382013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Acreedores comerciales y otras cuentas a pagar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5.117.379,71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2.929.271,99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2.790.082,52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6175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Acreedores varios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4.450.617,93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2.329.000,00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2.189.213,56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115059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Personal (remuneraciones pendientes de pago)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36.400,75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37.000,00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37.000,00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021433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deudas con las Administraciones Públicas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630.361,03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563.271,99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563.868,96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133402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a)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Excmo. Cabildo Insular de Tenerife, acreedor por subvenciones a reintegrar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420.897,95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54.897,95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54.897,95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542624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b)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 de otras deudas con las administraciones públicas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209.463,08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508.374,04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508.971,01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019887"/>
                  </a:ext>
                </a:extLst>
              </a:tr>
              <a:tr h="146822"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>
                      <a:noFill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73951"/>
                  </a:ext>
                </a:extLst>
              </a:tr>
              <a:tr h="14682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PATRIMONIO NETO Y PASIVO (A+B+C)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14.840.564,47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28.353.288,26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20.089.449,45</a:t>
                      </a:r>
                    </a:p>
                  </a:txBody>
                  <a:tcPr marL="6675" marR="6675" marT="6675" marB="0" anchor="b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185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18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1DC19888-8EBA-43F6-9F49-C95CF66BFCF7}"/>
              </a:ext>
            </a:extLst>
          </p:cNvPr>
          <p:cNvSpPr txBox="1">
            <a:spLocks noChangeArrowheads="1"/>
          </p:cNvSpPr>
          <p:nvPr/>
        </p:nvSpPr>
        <p:spPr>
          <a:xfrm>
            <a:off x="683568" y="1412776"/>
            <a:ext cx="7628384" cy="299925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0" cap="none" spc="0" normalizeH="0" baseline="0" noProof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Frutiger LT 45 Light" pitchFamily="34" charset="0"/>
              </a:rPr>
              <a:t>MUCHAS GRACIAS POR SU ATENCIÓN</a:t>
            </a:r>
            <a:br>
              <a:rPr kumimoji="0" lang="es-ES" sz="4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</a:br>
            <a:endParaRPr kumimoji="0" lang="es-ES" sz="44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4400" b="0" i="0" u="none" strike="noStrike" kern="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1" i="0" u="none" strike="noStrike" kern="0" cap="none" spc="0" normalizeH="0" baseline="0" noProof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Frutiger LT 45 Light" pitchFamily="34" charset="0"/>
              </a:rPr>
              <a:t>Turismo de Tenerife</a:t>
            </a:r>
            <a:endParaRPr kumimoji="0" lang="es-ES" sz="4400" b="1" i="0" u="none" strike="noStrike" kern="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</a:endParaRPr>
          </a:p>
        </p:txBody>
      </p:sp>
      <p:pic>
        <p:nvPicPr>
          <p:cNvPr id="4" name="Picture 9" descr="Imagen de la pantalla de un video juego&#10;&#10;Descripción generada automáticamente con confianza baja">
            <a:extLst>
              <a:ext uri="{FF2B5EF4-FFF2-40B4-BE49-F238E27FC236}">
                <a16:creationId xmlns:a16="http://schemas.microsoft.com/office/drawing/2014/main" id="{A583F58E-9537-4001-853D-2CEEB1BFC6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5661248"/>
            <a:ext cx="1818005" cy="49339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47C4753E-B7A7-49E7-B08C-21BF7CAA24BF}"/>
              </a:ext>
            </a:extLst>
          </p:cNvPr>
          <p:cNvGrpSpPr/>
          <p:nvPr/>
        </p:nvGrpSpPr>
        <p:grpSpPr>
          <a:xfrm>
            <a:off x="5600708" y="5510753"/>
            <a:ext cx="2707005" cy="643890"/>
            <a:chOff x="0" y="0"/>
            <a:chExt cx="2707005" cy="645795"/>
          </a:xfrm>
        </p:grpSpPr>
        <p:pic>
          <p:nvPicPr>
            <p:cNvPr id="7" name="Picture 10" descr="Logotipo&#10;&#10;Descripción generada automáticamente">
              <a:extLst>
                <a:ext uri="{FF2B5EF4-FFF2-40B4-BE49-F238E27FC236}">
                  <a16:creationId xmlns:a16="http://schemas.microsoft.com/office/drawing/2014/main" id="{D61A812D-A010-44A4-86E4-02DE4295821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02" b="7356"/>
            <a:stretch/>
          </p:blipFill>
          <p:spPr bwMode="auto">
            <a:xfrm>
              <a:off x="0" y="0"/>
              <a:ext cx="770255" cy="64579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Picture 11" descr="Forma&#10;&#10;Descripción generada automáticamente con confianza media">
              <a:extLst>
                <a:ext uri="{FF2B5EF4-FFF2-40B4-BE49-F238E27FC236}">
                  <a16:creationId xmlns:a16="http://schemas.microsoft.com/office/drawing/2014/main" id="{20919278-2A95-453D-AA85-0BC3CF0AD2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14300"/>
              <a:ext cx="1754505" cy="421005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d1bc6d-f048-4684-a59c-1a2d756c80be" xsi:nil="true"/>
    <lcf76f155ced4ddcb4097134ff3c332f xmlns="cb4efc23-cbea-429c-95ad-f6648303632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3671DA0BFC7C648ABECC1FF189449F0" ma:contentTypeVersion="18" ma:contentTypeDescription="Crear nuevo documento." ma:contentTypeScope="" ma:versionID="51339e8aa71adb42226abab400417551">
  <xsd:schema xmlns:xsd="http://www.w3.org/2001/XMLSchema" xmlns:xs="http://www.w3.org/2001/XMLSchema" xmlns:p="http://schemas.microsoft.com/office/2006/metadata/properties" xmlns:ns2="cb4efc23-cbea-429c-95ad-f66483036327" xmlns:ns3="d0d1bc6d-f048-4684-a59c-1a2d756c80be" targetNamespace="http://schemas.microsoft.com/office/2006/metadata/properties" ma:root="true" ma:fieldsID="70c88c453e77894480bc47b7860a3ca6" ns2:_="" ns3:_="">
    <xsd:import namespace="cb4efc23-cbea-429c-95ad-f66483036327"/>
    <xsd:import namespace="d0d1bc6d-f048-4684-a59c-1a2d756c8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4efc23-cbea-429c-95ad-f664830363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Etiquetas de imagen" ma:readOnly="false" ma:fieldId="{5cf76f15-5ced-4ddc-b409-7134ff3c332f}" ma:taxonomyMulti="true" ma:sspId="f3325280-2aef-4f39-8940-b77a215173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d1bc6d-f048-4684-a59c-1a2d756c8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6355db5-dc56-4116-9f07-999c893e2cf8}" ma:internalName="TaxCatchAll" ma:showField="CatchAllData" ma:web="d0d1bc6d-f048-4684-a59c-1a2d756c8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4AC8D6-C892-44EC-8491-6269352CBC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DCA78E-D4EF-46D0-9BE2-FC365E7A13E9}">
  <ds:schemaRefs>
    <ds:schemaRef ds:uri="9c59f122-ab66-42f1-8bb5-a3979aa14479"/>
    <ds:schemaRef ds:uri="e0515e28-181c-46ff-9191-47e0049ac0c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2118A03-CEFE-44F8-B541-F292FEF59BCE}"/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2349</Words>
  <Application>Microsoft Office PowerPoint</Application>
  <PresentationFormat>Presentación en pantalla (4:3)</PresentationFormat>
  <Paragraphs>983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Frutiger LT 45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Carmelo S. Ortiz García</dc:creator>
  <cp:lastModifiedBy>Juan Miguel Matz Falero</cp:lastModifiedBy>
  <cp:revision>2</cp:revision>
  <cp:lastPrinted>2022-11-02T13:31:05Z</cp:lastPrinted>
  <dcterms:created xsi:type="dcterms:W3CDTF">2009-04-01T10:48:59Z</dcterms:created>
  <dcterms:modified xsi:type="dcterms:W3CDTF">2024-10-09T12:49:38Z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0x010100F3671DA0BFC7C648ABECC1FF189449F0</vt:lpwstr>
  </property>
  <property fmtid="{D5CDD505-2E9C-101B-9397-08002B2CF9AE}" pid="3" name="MediaServiceImageTags">
    <vt:lpwstr/>
  </property>
</Properties>
</file>