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351" r:id="rId6"/>
    <p:sldId id="365" r:id="rId7"/>
    <p:sldId id="356" r:id="rId8"/>
    <p:sldId id="364" r:id="rId9"/>
    <p:sldId id="367" r:id="rId10"/>
    <p:sldId id="368" r:id="rId11"/>
    <p:sldId id="348" r:id="rId1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302" y="9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/>
          <a:lstStyle>
            <a:lvl1pPr algn="r">
              <a:defRPr sz="1200"/>
            </a:lvl1pPr>
          </a:lstStyle>
          <a:p>
            <a:fld id="{41745C32-8EFD-40CB-949C-D4B7FF8E1413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9314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302" y="9429314"/>
            <a:ext cx="2945862" cy="495793"/>
          </a:xfrm>
          <a:prstGeom prst="rect">
            <a:avLst/>
          </a:prstGeom>
        </p:spPr>
        <p:txBody>
          <a:bodyPr vert="horz" lIns="88128" tIns="44065" rIns="88128" bIns="44065" rtlCol="0" anchor="b"/>
          <a:lstStyle>
            <a:lvl1pPr algn="r">
              <a:defRPr sz="1200"/>
            </a:lvl1pPr>
          </a:lstStyle>
          <a:p>
            <a:fld id="{FFC53F24-2CC1-4592-8E40-0ABA7F78BB4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2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53" y="3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/>
          <a:lstStyle>
            <a:lvl1pPr algn="r">
              <a:defRPr sz="1200"/>
            </a:lvl1pPr>
          </a:lstStyle>
          <a:p>
            <a:fld id="{19B4C809-9407-4E28-9480-604F7EDC15EB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6" tIns="45664" rIns="91326" bIns="4566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715162"/>
            <a:ext cx="5438140" cy="4466987"/>
          </a:xfrm>
          <a:prstGeom prst="rect">
            <a:avLst/>
          </a:prstGeom>
        </p:spPr>
        <p:txBody>
          <a:bodyPr vert="horz" lIns="91326" tIns="45664" rIns="91326" bIns="4566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0" y="9428586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53" y="9428586"/>
            <a:ext cx="2945659" cy="496331"/>
          </a:xfrm>
          <a:prstGeom prst="rect">
            <a:avLst/>
          </a:prstGeom>
        </p:spPr>
        <p:txBody>
          <a:bodyPr vert="horz" lIns="91326" tIns="45664" rIns="91326" bIns="45664" rtlCol="0" anchor="b"/>
          <a:lstStyle>
            <a:lvl1pPr algn="r">
              <a:defRPr sz="1200"/>
            </a:lvl1pPr>
          </a:lstStyle>
          <a:p>
            <a:fld id="{EC64021E-141A-4CEE-8855-C45637D4CCA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71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A702-5551-4BF3-9064-85BF271DD6EC}" type="datetimeFigureOut">
              <a:rPr lang="es-ES" smtClean="0"/>
              <a:pPr/>
              <a:t>24/02/2025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r>
              <a:rPr lang="es-ES" dirty="0"/>
              <a:t>Punto 2.- Aprobación del Programa de Actuación, Inversiones y Financiación (P.A.I.F.) para el ejercicio 2024.</a:t>
            </a:r>
          </a:p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" b="1" dirty="0">
              <a:solidFill>
                <a:schemeClr val="tx2"/>
              </a:solidFill>
              <a:latin typeface="Frutiger LT 45 Light" pitchFamily="34" charset="0"/>
            </a:endParaRPr>
          </a:p>
        </p:txBody>
      </p:sp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5A8A0EBA-EC26-4472-A1AE-7261B4DCF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894103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9428E07-1EB8-4AAC-9CB7-9FA8F755898D}"/>
              </a:ext>
            </a:extLst>
          </p:cNvPr>
          <p:cNvGrpSpPr/>
          <p:nvPr/>
        </p:nvGrpSpPr>
        <p:grpSpPr>
          <a:xfrm>
            <a:off x="5600708" y="5743608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1844411E-8AA3-48C2-A7C1-1650A863B4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D9524DD1-F128-4EC9-BE15-76C6BEC15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02747"/>
              </p:ext>
            </p:extLst>
          </p:nvPr>
        </p:nvGraphicFramePr>
        <p:xfrm>
          <a:off x="1322512" y="1268760"/>
          <a:ext cx="6633863" cy="4032444"/>
        </p:xfrm>
        <a:graphic>
          <a:graphicData uri="http://schemas.openxmlformats.org/drawingml/2006/table">
            <a:tbl>
              <a:tblPr/>
              <a:tblGrid>
                <a:gridCol w="33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1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496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PRESUPUESTO GENERAL DEL CABILDO INSULAR DE TENERIFE</a:t>
                      </a:r>
                      <a:b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782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Órganos de Gobierno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effectLst/>
                          <a:latin typeface="Arial" panose="020B0604020202020204" pitchFamily="34" charset="0"/>
                        </a:rPr>
                        <a:t>Número total de miembros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público.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a.-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Por la Entidad Local o sus Entes Dependientes.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b.-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Por otras Administraciones Públicas.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privado.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0D48936-3FE2-49A9-BE5C-883DDAD607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2128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37EEFEB-3249-4C1C-B8F5-542B582ABF76}"/>
              </a:ext>
            </a:extLst>
          </p:cNvPr>
          <p:cNvGrpSpPr/>
          <p:nvPr/>
        </p:nvGrpSpPr>
        <p:grpSpPr>
          <a:xfrm>
            <a:off x="5600708" y="5870793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CD547917-1AD5-4AAD-908E-4A2B8CD97F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687879DE-A4A3-4343-84E5-02DFFC502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66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D13516A4-EC72-46D3-91AA-BC29C0502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990613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B4F92557-637A-4086-BB3F-50A6E62BAAF9}"/>
              </a:ext>
            </a:extLst>
          </p:cNvPr>
          <p:cNvGrpSpPr/>
          <p:nvPr/>
        </p:nvGrpSpPr>
        <p:grpSpPr>
          <a:xfrm>
            <a:off x="5528700" y="5840118"/>
            <a:ext cx="2707005" cy="643890"/>
            <a:chOff x="0" y="0"/>
            <a:chExt cx="2707005" cy="645795"/>
          </a:xfrm>
        </p:grpSpPr>
        <p:pic>
          <p:nvPicPr>
            <p:cNvPr id="13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02C7942-9565-43E9-AADF-030A500D1E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77CC596-8876-4EA2-80E9-B418D8E90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FF7BFD-1286-5060-9708-97340EEF6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12923"/>
              </p:ext>
            </p:extLst>
          </p:nvPr>
        </p:nvGraphicFramePr>
        <p:xfrm>
          <a:off x="214009" y="484156"/>
          <a:ext cx="8453335" cy="5099521"/>
        </p:xfrm>
        <a:graphic>
          <a:graphicData uri="http://schemas.openxmlformats.org/drawingml/2006/table">
            <a:tbl>
              <a:tblPr/>
              <a:tblGrid>
                <a:gridCol w="3474155">
                  <a:extLst>
                    <a:ext uri="{9D8B030D-6E8A-4147-A177-3AD203B41FA5}">
                      <a16:colId xmlns:a16="http://schemas.microsoft.com/office/drawing/2014/main" val="425604313"/>
                    </a:ext>
                  </a:extLst>
                </a:gridCol>
                <a:gridCol w="795608">
                  <a:extLst>
                    <a:ext uri="{9D8B030D-6E8A-4147-A177-3AD203B41FA5}">
                      <a16:colId xmlns:a16="http://schemas.microsoft.com/office/drawing/2014/main" val="2081987498"/>
                    </a:ext>
                  </a:extLst>
                </a:gridCol>
                <a:gridCol w="1975760">
                  <a:extLst>
                    <a:ext uri="{9D8B030D-6E8A-4147-A177-3AD203B41FA5}">
                      <a16:colId xmlns:a16="http://schemas.microsoft.com/office/drawing/2014/main" val="3670637603"/>
                    </a:ext>
                  </a:extLst>
                </a:gridCol>
                <a:gridCol w="1103906">
                  <a:extLst>
                    <a:ext uri="{9D8B030D-6E8A-4147-A177-3AD203B41FA5}">
                      <a16:colId xmlns:a16="http://schemas.microsoft.com/office/drawing/2014/main" val="1357400083"/>
                    </a:ext>
                  </a:extLst>
                </a:gridCol>
                <a:gridCol w="1103906">
                  <a:extLst>
                    <a:ext uri="{9D8B030D-6E8A-4147-A177-3AD203B41FA5}">
                      <a16:colId xmlns:a16="http://schemas.microsoft.com/office/drawing/2014/main" val="3007660127"/>
                    </a:ext>
                  </a:extLst>
                </a:gridCol>
              </a:tblGrid>
              <a:tr h="224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171783"/>
                  </a:ext>
                </a:extLst>
              </a:tr>
              <a:tr h="2249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783058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Económica (Why Tenerife)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668413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World Potato Congress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118.809,00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39831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Acciones Promocionales y de Conectividad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6.530.518,97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6.557.518,97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003688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Acciones mejora competitividad turística destino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1.823.000,00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1.823.000,00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445284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Equipos Deportivos Primer Nivel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290258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Grandes Eventos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1.150.000,00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675317"/>
                  </a:ext>
                </a:extLst>
              </a:tr>
              <a:tr h="23561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16.023.518,97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16.169.327,97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164694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27329"/>
                  </a:ext>
                </a:extLst>
              </a:tr>
              <a:tr h="2249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deL Cabildo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688771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Gastos funcionamiento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374557"/>
                  </a:ext>
                </a:extLst>
              </a:tr>
              <a:tr h="23561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29678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0606809"/>
                  </a:ext>
                </a:extLst>
              </a:tr>
              <a:tr h="235614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TOTAL CABILDO TFE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19.101.013,30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19.246.822,30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36466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2970209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831176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12" marR="9512" marT="95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639483"/>
                  </a:ext>
                </a:extLst>
              </a:tr>
              <a:tr h="224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421049"/>
                  </a:ext>
                </a:extLst>
              </a:tr>
              <a:tr h="2249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256487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Investigo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Subv. Europeas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77.254,13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557478"/>
                  </a:ext>
                </a:extLst>
              </a:tr>
              <a:tr h="21661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 CIDE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Subv. Europeas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574858"/>
                  </a:ext>
                </a:extLst>
              </a:tr>
              <a:tr h="23561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116.927,02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9512" marR="9512" marT="951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41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2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095806"/>
              </p:ext>
            </p:extLst>
          </p:nvPr>
        </p:nvGraphicFramePr>
        <p:xfrm>
          <a:off x="3203848" y="19342768"/>
          <a:ext cx="8143184" cy="6120684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0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pic>
        <p:nvPicPr>
          <p:cNvPr id="10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505B77F-F913-47A5-BAC1-A9989DD2C1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638"/>
            <a:ext cx="1818005" cy="49339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B48F2925-8D26-4792-99F0-C58A0033BD39}"/>
              </a:ext>
            </a:extLst>
          </p:cNvPr>
          <p:cNvGrpSpPr/>
          <p:nvPr/>
        </p:nvGrpSpPr>
        <p:grpSpPr>
          <a:xfrm>
            <a:off x="5528700" y="6056143"/>
            <a:ext cx="2707005" cy="643890"/>
            <a:chOff x="0" y="0"/>
            <a:chExt cx="2707005" cy="645795"/>
          </a:xfrm>
        </p:grpSpPr>
        <p:pic>
          <p:nvPicPr>
            <p:cNvPr id="12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482BB926-DEF7-4C16-877F-CFF8D56C8F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A56EFCB-9481-4603-9AFB-8FB87AB4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673C99-346E-D157-F72D-4A4ECBE41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266447"/>
              </p:ext>
            </p:extLst>
          </p:nvPr>
        </p:nvGraphicFramePr>
        <p:xfrm>
          <a:off x="427383" y="357810"/>
          <a:ext cx="8259418" cy="5721698"/>
        </p:xfrm>
        <a:graphic>
          <a:graphicData uri="http://schemas.openxmlformats.org/drawingml/2006/table">
            <a:tbl>
              <a:tblPr/>
              <a:tblGrid>
                <a:gridCol w="701297">
                  <a:extLst>
                    <a:ext uri="{9D8B030D-6E8A-4147-A177-3AD203B41FA5}">
                      <a16:colId xmlns:a16="http://schemas.microsoft.com/office/drawing/2014/main" val="3357598835"/>
                    </a:ext>
                  </a:extLst>
                </a:gridCol>
                <a:gridCol w="4032458">
                  <a:extLst>
                    <a:ext uri="{9D8B030D-6E8A-4147-A177-3AD203B41FA5}">
                      <a16:colId xmlns:a16="http://schemas.microsoft.com/office/drawing/2014/main" val="2038440390"/>
                    </a:ext>
                  </a:extLst>
                </a:gridCol>
                <a:gridCol w="1175221">
                  <a:extLst>
                    <a:ext uri="{9D8B030D-6E8A-4147-A177-3AD203B41FA5}">
                      <a16:colId xmlns:a16="http://schemas.microsoft.com/office/drawing/2014/main" val="318528007"/>
                    </a:ext>
                  </a:extLst>
                </a:gridCol>
                <a:gridCol w="1175221">
                  <a:extLst>
                    <a:ext uri="{9D8B030D-6E8A-4147-A177-3AD203B41FA5}">
                      <a16:colId xmlns:a16="http://schemas.microsoft.com/office/drawing/2014/main" val="625387921"/>
                    </a:ext>
                  </a:extLst>
                </a:gridCol>
                <a:gridCol w="1175221">
                  <a:extLst>
                    <a:ext uri="{9D8B030D-6E8A-4147-A177-3AD203B41FA5}">
                      <a16:colId xmlns:a16="http://schemas.microsoft.com/office/drawing/2014/main" val="4032348356"/>
                    </a:ext>
                  </a:extLst>
                </a:gridCol>
              </a:tblGrid>
              <a:tr h="127933"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666597"/>
                  </a:ext>
                </a:extLst>
              </a:tr>
              <a:tr h="1555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PRESUPUESTO GENERAL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737967"/>
                  </a:ext>
                </a:extLst>
              </a:tr>
              <a:tr h="15552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PROGRAMA DE ACTUACIÓN, INVERSIONES Y FINANCIACIÓN (PAIF)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5316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126926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ENTIDAD: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1C1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SPET Turismo de Tenerife, S.A.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1C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048548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93299"/>
                  </a:ext>
                </a:extLst>
              </a:tr>
              <a:tr h="15552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206610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7884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463006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57049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OPERACIONES CONTINUADAS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95460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Importe neto de la cifra de negocios (Detalle en FC-3.1)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737.363,79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689.269,86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689.269,86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841268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Prestaciones de servicios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737.363,79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689.269,86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689.269,86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276362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Aprovisionamientos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-1.746,91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220598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de materias primas y otros materiales consumibles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-1.746,91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297454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ingresos de explotación (Detalle en FC-3.1)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18.907.997,11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23.249.053,09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16.476.724,86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671860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de explotación incorporadas al resultado del ejercicio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18.907.997,11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23.249.053,09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16.476.724,86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3050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de personal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-2.695.742,96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-2.742.106,50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-2.974.343,47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3244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-2.155.578,86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-2.101.992,00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-2.265.571,72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195017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 detallados en FC-13 (Personal)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-2.155.578,86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effectLst/>
                          <a:latin typeface="Arial" panose="020B0604020202020204" pitchFamily="34" charset="0"/>
                        </a:rPr>
                        <a:t>-2.097.492,00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-2.261.071,72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15975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 no </a:t>
                      </a:r>
                      <a:r>
                        <a:rPr lang="es-ES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incoporados</a:t>
                      </a:r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 FC-13 (Personal)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effectLst/>
                          <a:latin typeface="Arial" panose="020B0604020202020204" pitchFamily="34" charset="0"/>
                        </a:rPr>
                        <a:t>-4.500,00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-4.500,00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325636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Cargas sociales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-540.164,10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-640.114,35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-708.771,75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36603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gastos de explotación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-19.551.484,60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effectLst/>
                          <a:latin typeface="Arial" panose="020B0604020202020204" pitchFamily="34" charset="0"/>
                        </a:rPr>
                        <a:t>-23.883.491,87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-16.886.239,87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138130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Servicios exteriores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-19.465.356,81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-23.880.491,87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-16.883.239,87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48667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Tributos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-15,89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135904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Pérdidas, deterioro y variación de provisiones por operaciones comerciales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-86.111,90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640400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-99.510,74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-124.301,41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-117.006,21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482417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intangible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-39.582,83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-43.650,78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-36.454,74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034060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material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-59.927,91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-80.650,63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-80.551,47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516031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 de inmovilizado no financiero y otras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358825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resultados (Detalle en FC-3.1)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-104.267,17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78374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excepcionales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-112.850,58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568394"/>
                  </a:ext>
                </a:extLst>
              </a:tr>
              <a:tr h="1555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excepcionales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8.583,41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70378"/>
                  </a:ext>
                </a:extLst>
              </a:tr>
              <a:tr h="30345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 EXPLOTACIÓN (1+2+3+4+5+6+7+8+9+10+11+12+13)</a:t>
                      </a:r>
                    </a:p>
                  </a:txBody>
                  <a:tcPr marL="7817" marR="7817" marT="781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-2.801.566,97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-2.807.752,33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-2.807.752,33</a:t>
                      </a:r>
                    </a:p>
                  </a:txBody>
                  <a:tcPr marL="7817" marR="7817" marT="781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02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6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20780"/>
              </p:ext>
            </p:extLst>
          </p:nvPr>
        </p:nvGraphicFramePr>
        <p:xfrm>
          <a:off x="3203848" y="19342768"/>
          <a:ext cx="8143184" cy="5534892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49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12277725" y="2554922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12312650" y="25869900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9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148B289-7D6F-4588-84CD-2DFB23250D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93296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747B947D-68FD-4E20-8371-B976567A498C}"/>
              </a:ext>
            </a:extLst>
          </p:cNvPr>
          <p:cNvGrpSpPr/>
          <p:nvPr/>
        </p:nvGrpSpPr>
        <p:grpSpPr>
          <a:xfrm>
            <a:off x="5600708" y="5942801"/>
            <a:ext cx="2707005" cy="643890"/>
            <a:chOff x="0" y="0"/>
            <a:chExt cx="2707005" cy="645795"/>
          </a:xfrm>
        </p:grpSpPr>
        <p:pic>
          <p:nvPicPr>
            <p:cNvPr id="14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4A1C678-CA54-4BC5-9D43-5EF52B72AE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B079F75-3104-4E05-B8C5-7F1E4FCCA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504C54-5D54-7F5B-8A31-37D680EF0C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14158"/>
              </p:ext>
            </p:extLst>
          </p:nvPr>
        </p:nvGraphicFramePr>
        <p:xfrm>
          <a:off x="347870" y="381473"/>
          <a:ext cx="8537713" cy="5131596"/>
        </p:xfrm>
        <a:graphic>
          <a:graphicData uri="http://schemas.openxmlformats.org/drawingml/2006/table">
            <a:tbl>
              <a:tblPr/>
              <a:tblGrid>
                <a:gridCol w="722814">
                  <a:extLst>
                    <a:ext uri="{9D8B030D-6E8A-4147-A177-3AD203B41FA5}">
                      <a16:colId xmlns:a16="http://schemas.microsoft.com/office/drawing/2014/main" val="3727271228"/>
                    </a:ext>
                  </a:extLst>
                </a:gridCol>
                <a:gridCol w="4166812">
                  <a:extLst>
                    <a:ext uri="{9D8B030D-6E8A-4147-A177-3AD203B41FA5}">
                      <a16:colId xmlns:a16="http://schemas.microsoft.com/office/drawing/2014/main" val="979442202"/>
                    </a:ext>
                  </a:extLst>
                </a:gridCol>
                <a:gridCol w="1216029">
                  <a:extLst>
                    <a:ext uri="{9D8B030D-6E8A-4147-A177-3AD203B41FA5}">
                      <a16:colId xmlns:a16="http://schemas.microsoft.com/office/drawing/2014/main" val="3262655063"/>
                    </a:ext>
                  </a:extLst>
                </a:gridCol>
                <a:gridCol w="1216029">
                  <a:extLst>
                    <a:ext uri="{9D8B030D-6E8A-4147-A177-3AD203B41FA5}">
                      <a16:colId xmlns:a16="http://schemas.microsoft.com/office/drawing/2014/main" val="569491959"/>
                    </a:ext>
                  </a:extLst>
                </a:gridCol>
                <a:gridCol w="1216029">
                  <a:extLst>
                    <a:ext uri="{9D8B030D-6E8A-4147-A177-3AD203B41FA5}">
                      <a16:colId xmlns:a16="http://schemas.microsoft.com/office/drawing/2014/main" val="3033906217"/>
                    </a:ext>
                  </a:extLst>
                </a:gridCol>
              </a:tblGrid>
              <a:tr h="2370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17547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51336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2831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empresas del grupo y asociadas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45853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323748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valores negociables y otros instrumentos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25362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b1)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empresas del grupo y asociadas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495680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81717"/>
                  </a:ext>
                </a:extLst>
              </a:tr>
              <a:tr h="3934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subvenciones, donaciones y legados de carácter financiero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62332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financieros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-801,06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74467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 deudas con terceros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-801,06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205989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Diferencias de cambio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-2.185,11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764202"/>
                  </a:ext>
                </a:extLst>
              </a:tr>
              <a:tr h="2406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FINANCIERO (14+15+16+17+18+19)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-2.984,86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141863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99420"/>
                  </a:ext>
                </a:extLst>
              </a:tr>
              <a:tr h="2406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ANTES DE IMPUESTOS (A1+A2)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-2.804.551,83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20106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Impuesto sobre beneficios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562989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701571"/>
                  </a:ext>
                </a:extLst>
              </a:tr>
              <a:tr h="46070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A4)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RESULTADOS EJERC. PROCEDENTES ACTIVIDADES CONTINUADAS (A3+20)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-2.804.551,83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6996"/>
                  </a:ext>
                </a:extLst>
              </a:tr>
              <a:tr h="23703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72345"/>
                  </a:ext>
                </a:extLst>
              </a:tr>
              <a:tr h="24060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A5)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 (A4+21)</a:t>
                      </a:r>
                    </a:p>
                  </a:txBody>
                  <a:tcPr marL="8197" marR="8197" marT="81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-2.804.551,83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8197" marR="8197" marT="81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58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3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95B622C-7B19-4763-BFC2-4D9B9CBC53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87" y="6240489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535DF084-B71D-441D-BEDA-1A0FB202AFD3}"/>
              </a:ext>
            </a:extLst>
          </p:cNvPr>
          <p:cNvGrpSpPr/>
          <p:nvPr/>
        </p:nvGrpSpPr>
        <p:grpSpPr>
          <a:xfrm>
            <a:off x="5600708" y="6203669"/>
            <a:ext cx="2707005" cy="65433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302A5DA2-F75A-4865-9211-49007DDB5A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950BF7C-9E09-42C8-A1B6-324A4E31A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599F02-5EB1-5B80-0214-BF1F9412B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123700"/>
              </p:ext>
            </p:extLst>
          </p:nvPr>
        </p:nvGraphicFramePr>
        <p:xfrm>
          <a:off x="272083" y="-130580"/>
          <a:ext cx="7860532" cy="6200640"/>
        </p:xfrm>
        <a:graphic>
          <a:graphicData uri="http://schemas.openxmlformats.org/drawingml/2006/table">
            <a:tbl>
              <a:tblPr/>
              <a:tblGrid>
                <a:gridCol w="934025">
                  <a:extLst>
                    <a:ext uri="{9D8B030D-6E8A-4147-A177-3AD203B41FA5}">
                      <a16:colId xmlns:a16="http://schemas.microsoft.com/office/drawing/2014/main" val="3846416994"/>
                    </a:ext>
                  </a:extLst>
                </a:gridCol>
                <a:gridCol w="3063197">
                  <a:extLst>
                    <a:ext uri="{9D8B030D-6E8A-4147-A177-3AD203B41FA5}">
                      <a16:colId xmlns:a16="http://schemas.microsoft.com/office/drawing/2014/main" val="1347926594"/>
                    </a:ext>
                  </a:extLst>
                </a:gridCol>
                <a:gridCol w="1191801">
                  <a:extLst>
                    <a:ext uri="{9D8B030D-6E8A-4147-A177-3AD203B41FA5}">
                      <a16:colId xmlns:a16="http://schemas.microsoft.com/office/drawing/2014/main" val="1240654610"/>
                    </a:ext>
                  </a:extLst>
                </a:gridCol>
                <a:gridCol w="1436188">
                  <a:extLst>
                    <a:ext uri="{9D8B030D-6E8A-4147-A177-3AD203B41FA5}">
                      <a16:colId xmlns:a16="http://schemas.microsoft.com/office/drawing/2014/main" val="2677457541"/>
                    </a:ext>
                  </a:extLst>
                </a:gridCol>
                <a:gridCol w="1235321">
                  <a:extLst>
                    <a:ext uri="{9D8B030D-6E8A-4147-A177-3AD203B41FA5}">
                      <a16:colId xmlns:a16="http://schemas.microsoft.com/office/drawing/2014/main" val="1517621497"/>
                    </a:ext>
                  </a:extLst>
                </a:gridCol>
              </a:tblGrid>
              <a:tr h="1495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ACTIVO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975523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25540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325347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846185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745691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 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 NO CORRIENTE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6.537.534,03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946.625,88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829.619,67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425129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intangible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127.710,71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94.392,21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57.937,47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634585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Aplicaciones informáticas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8.106,24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4.324,69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303,63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115941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inmovilizado intangible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119.604,47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90.067,52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57.633,84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23619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material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856.430,74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848.841,09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768.289,62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130705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Instalaciones técnicas y otro inmovilizado material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856.430,74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848.841,09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768.289,62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704204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Inversiones financieras a largo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593347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activos financieros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3.392,58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73061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comerciales no corrientes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79022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45612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 CORRIENTE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11.664.171,00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9.090.392,75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2.324.191,55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04312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Activos no corrientes mantenidos para la venta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87598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Existencias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05376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Comerciales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222845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182868"/>
                  </a:ext>
                </a:extLst>
              </a:tr>
              <a:tr h="278513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 a largo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63288"/>
                  </a:ext>
                </a:extLst>
              </a:tr>
              <a:tr h="278513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 a corto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42.668,84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311220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Deudores comerciales y otras cuentas a cobrar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5.797.396,08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386424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110.434,06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19712"/>
                  </a:ext>
                </a:extLst>
              </a:tr>
              <a:tr h="2925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largo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602"/>
                  </a:ext>
                </a:extLst>
              </a:tr>
              <a:tr h="2925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corto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110.434,06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114.878,31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320474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empresas de grupo y asociadas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9.875,38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772776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créditos con las administraciones públicas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5.677.086,64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49462"/>
                  </a:ext>
                </a:extLst>
              </a:tr>
              <a:tr h="292517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Excmo. Cabildo Insular de Tenerife, deudor por subvenciones concedidas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956570"/>
                  </a:ext>
                </a:extLst>
              </a:tr>
              <a:tr h="278513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otros créditos con las administraciones públicas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127.086,64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337538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Inversiones financieras a corto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5.177,52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033388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Periodificaciones a corto plazo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7.051,91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457777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Efectivo y otros activos líquidos equivalentes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5.811.876,65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2.587.845,60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2.121.644,40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91197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Tesorería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5.811.876,65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2.587.845,60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2.121.644,40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503048"/>
                  </a:ext>
                </a:extLst>
              </a:tr>
              <a:tr h="149585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37048"/>
                  </a:ext>
                </a:extLst>
              </a:tr>
              <a:tr h="14958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TOTAL ACTIVO (A+B)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18.201.705,03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10.037.018,63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3.153.811,22</a:t>
                      </a:r>
                    </a:p>
                  </a:txBody>
                  <a:tcPr marL="6384" marR="6384" marT="6384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91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1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E5154984-AC5D-44AA-A795-3637E00CF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46" y="6364605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46DAB641-F9D0-407A-AA30-87D7195480BE}"/>
              </a:ext>
            </a:extLst>
          </p:cNvPr>
          <p:cNvGrpSpPr/>
          <p:nvPr/>
        </p:nvGrpSpPr>
        <p:grpSpPr>
          <a:xfrm>
            <a:off x="5456692" y="6014809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879D62AE-4729-4999-8302-008745926A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DB43D25-A655-48B3-A3C8-FF754762E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E90AFE9-B958-AC23-8062-9CD69C600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892354"/>
              </p:ext>
            </p:extLst>
          </p:nvPr>
        </p:nvGraphicFramePr>
        <p:xfrm>
          <a:off x="369651" y="309466"/>
          <a:ext cx="8171234" cy="5998380"/>
        </p:xfrm>
        <a:graphic>
          <a:graphicData uri="http://schemas.openxmlformats.org/drawingml/2006/table">
            <a:tbl>
              <a:tblPr/>
              <a:tblGrid>
                <a:gridCol w="970943">
                  <a:extLst>
                    <a:ext uri="{9D8B030D-6E8A-4147-A177-3AD203B41FA5}">
                      <a16:colId xmlns:a16="http://schemas.microsoft.com/office/drawing/2014/main" val="2770648166"/>
                    </a:ext>
                  </a:extLst>
                </a:gridCol>
                <a:gridCol w="3184277">
                  <a:extLst>
                    <a:ext uri="{9D8B030D-6E8A-4147-A177-3AD203B41FA5}">
                      <a16:colId xmlns:a16="http://schemas.microsoft.com/office/drawing/2014/main" val="4251608257"/>
                    </a:ext>
                  </a:extLst>
                </a:gridCol>
                <a:gridCol w="1238908">
                  <a:extLst>
                    <a:ext uri="{9D8B030D-6E8A-4147-A177-3AD203B41FA5}">
                      <a16:colId xmlns:a16="http://schemas.microsoft.com/office/drawing/2014/main" val="606789613"/>
                    </a:ext>
                  </a:extLst>
                </a:gridCol>
                <a:gridCol w="1492956">
                  <a:extLst>
                    <a:ext uri="{9D8B030D-6E8A-4147-A177-3AD203B41FA5}">
                      <a16:colId xmlns:a16="http://schemas.microsoft.com/office/drawing/2014/main" val="2614544348"/>
                    </a:ext>
                  </a:extLst>
                </a:gridCol>
                <a:gridCol w="1284150">
                  <a:extLst>
                    <a:ext uri="{9D8B030D-6E8A-4147-A177-3AD203B41FA5}">
                      <a16:colId xmlns:a16="http://schemas.microsoft.com/office/drawing/2014/main" val="2790091982"/>
                    </a:ext>
                  </a:extLst>
                </a:gridCol>
              </a:tblGrid>
              <a:tr h="14230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PATRIMONIO NETO Y PASIVO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141448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285699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PAIF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602041"/>
                  </a:ext>
                </a:extLst>
              </a:tr>
              <a:tr h="1345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PATRIMONIO NETO Y PASIVO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67979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915865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NETO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1.037.817,40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1.033.449,02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1.029.080,64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92644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Fondos propios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923.814,62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923.814,62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923.814,62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864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45030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escriturado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4719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Reservas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227.450,32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232.650,82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232.650,82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788926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 y estatutarias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643914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reservas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166.249,15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171.449,65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171.449,65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928811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de socios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14897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-2.804.551,83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107655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Subvenciones, donaciones y legados recibidos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114.002,78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109.634,40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105.266,02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74929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37315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 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NO CORRIENTE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5.777.134,05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56.509,88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39178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Provisiones a largo plazo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171.168,07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36235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largo plazo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63419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183829"/>
                  </a:ext>
                </a:extLst>
              </a:tr>
              <a:tr h="2972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largo plazo (cta. 172)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986547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Pasivos por impuesto diferido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55.966,01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53.053,75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912559"/>
                  </a:ext>
                </a:extLst>
              </a:tr>
              <a:tr h="263431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por impuesto diferido por el efecto impositivo de las subvenciones de capital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55.966,01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54.509,88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53.053,75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639540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924899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CORRIENTE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11.386.753,58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8.949.059,73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2.071.676,83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664407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corto plazo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6.519.564,12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70846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con entidades de crédito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3.181,00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11216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6.516.383,12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67784"/>
                  </a:ext>
                </a:extLst>
              </a:tr>
              <a:tr h="29729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corto plazo (cta. 522)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6.381.521,22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3431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a corto plazo (resto)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134.861,90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327777"/>
                  </a:ext>
                </a:extLst>
              </a:tr>
              <a:tr h="2002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comerciales y otras cuentas a pagar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4.867.189,46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2.649.059,73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2.071.676,83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14216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varios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4.183.940,18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1.990.040,99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2.560.682,24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138717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 (remuneraciones pendientes de pago)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45.956,27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92983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deudas con las Administraciones Públicas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637.293,01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617.018,74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500.000,00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910547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Excmo.Cabildo Insular Tenerife, subv.a reintegrar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54.897,95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54.897,95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54.897,95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32140"/>
                  </a:ext>
                </a:extLst>
              </a:tr>
              <a:tr h="200221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otras deudas con las administraciones públicas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582.395,06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562.120,79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567.842,22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128592"/>
                  </a:ext>
                </a:extLst>
              </a:tr>
              <a:tr h="1345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442900"/>
                  </a:ext>
                </a:extLst>
              </a:tr>
              <a:tr h="13451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PATRIMONIO NETO Y PASIVO (A+B+C)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18.201.705,03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10.037.018,63</a:t>
                      </a:r>
                      <a:endParaRPr lang="es-E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3.153.811,22</a:t>
                      </a:r>
                    </a:p>
                  </a:txBody>
                  <a:tcPr marL="5963" marR="5963" marT="596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837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18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DC19888-8EBA-43F6-9F49-C95CF66BFCF7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1412776"/>
            <a:ext cx="7628384" cy="29992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0" normalizeH="0" baseline="0" noProof="0">
                <a:ln>
                  <a:noFill/>
                </a:ln>
                <a:solidFill>
                  <a:srgbClr val="FF8000"/>
                </a:solidFill>
                <a:effectLst/>
                <a:uLnTx/>
                <a:uFillTx/>
                <a:latin typeface="Frutiger LT 45 Light" pitchFamily="34" charset="0"/>
              </a:rPr>
              <a:t>MUCHAS GRACIAS POR SU ATENCIÓN</a:t>
            </a:r>
            <a:br>
              <a:rPr kumimoji="0" lang="es-ES" sz="4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</a:br>
            <a:endParaRPr kumimoji="0" lang="es-ES" sz="4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400" b="0" i="0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Frutiger LT 45 Light" pitchFamily="34" charset="0"/>
              </a:rPr>
              <a:t>Turismo de Tenerife</a:t>
            </a:r>
            <a:endParaRPr kumimoji="0" lang="es-ES" sz="4400" b="1" i="0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</p:txBody>
      </p:sp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583F58E-9537-4001-853D-2CEEB1BFC6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661248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47C4753E-B7A7-49E7-B08C-21BF7CAA24BF}"/>
              </a:ext>
            </a:extLst>
          </p:cNvPr>
          <p:cNvGrpSpPr/>
          <p:nvPr/>
        </p:nvGrpSpPr>
        <p:grpSpPr>
          <a:xfrm>
            <a:off x="5600708" y="5510753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D61A812D-A010-44A4-86E4-02DE429582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20919278-2A95-453D-AA85-0BC3CF0AD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8" ma:contentTypeDescription="Crear nuevo documento." ma:contentTypeScope="" ma:versionID="e4652e3513c6bb092bdc62c80b15166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aa7ee13b57518ba10cfce9441e3a6a3d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C04B36-0544-4F36-BEEA-858974051D76}"/>
</file>

<file path=customXml/itemProps2.xml><?xml version="1.0" encoding="utf-8"?>
<ds:datastoreItem xmlns:ds="http://schemas.openxmlformats.org/officeDocument/2006/customXml" ds:itemID="{4C4AC8D6-C892-44EC-8491-6269352CBC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DCA78E-D4EF-46D0-9BE2-FC365E7A13E9}">
  <ds:schemaRefs>
    <ds:schemaRef ds:uri="9c59f122-ab66-42f1-8bb5-a3979aa14479"/>
    <ds:schemaRef ds:uri="e0515e28-181c-46ff-9191-47e0049ac0c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2406</Words>
  <Application>Microsoft Office PowerPoint</Application>
  <PresentationFormat>Presentación en pantalla (4:3)</PresentationFormat>
  <Paragraphs>1007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Frutiger LT 45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Carmelo S. Ortiz García</dc:creator>
  <cp:lastModifiedBy>Juan Miguel Matz Falero</cp:lastModifiedBy>
  <cp:revision>3</cp:revision>
  <cp:lastPrinted>2022-11-02T13:31:05Z</cp:lastPrinted>
  <dcterms:created xsi:type="dcterms:W3CDTF">2009-04-01T10:48:59Z</dcterms:created>
  <dcterms:modified xsi:type="dcterms:W3CDTF">2025-02-24T08:58:17Z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0x010100F3671DA0BFC7C648ABECC1FF189449F0</vt:lpwstr>
  </property>
  <property fmtid="{D5CDD505-2E9C-101B-9397-08002B2CF9AE}" pid="3" name="MediaServiceImageTags">
    <vt:lpwstr/>
  </property>
</Properties>
</file>