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90" r:id="rId6"/>
    <p:sldId id="260" r:id="rId7"/>
    <p:sldId id="267" r:id="rId8"/>
  </p:sldIdLst>
  <p:sldSz cx="9144000" cy="6858000" type="screen4x3"/>
  <p:notesSz cx="7104063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Miguel Matz Falero" initials="JMMF" lastIdx="1" clrIdx="0">
    <p:extLst>
      <p:ext uri="{19B8F6BF-5375-455C-9EA6-DF929625EA0E}">
        <p15:presenceInfo xmlns:p15="http://schemas.microsoft.com/office/powerpoint/2012/main" userId="S::juanmiguel@webtenerife.com::e6c2cf1b-a861-457c-9592-523bc5838fd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365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CE0393-24F6-4493-A2CF-2837F8A9A15E}" v="2" dt="2023-10-20T08:41:39.3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11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an Miguel Matz Falero" userId="e6c2cf1b-a861-457c-9592-523bc5838fde" providerId="ADAL" clId="{244BF91E-3153-428C-BD30-D0C6C6CF655E}"/>
    <pc:docChg chg="delSld modSld">
      <pc:chgData name="Juan Miguel Matz Falero" userId="e6c2cf1b-a861-457c-9592-523bc5838fde" providerId="ADAL" clId="{244BF91E-3153-428C-BD30-D0C6C6CF655E}" dt="2023-10-18T09:34:06.244" v="5" actId="47"/>
      <pc:docMkLst>
        <pc:docMk/>
      </pc:docMkLst>
      <pc:sldChg chg="modSp mod">
        <pc:chgData name="Juan Miguel Matz Falero" userId="e6c2cf1b-a861-457c-9592-523bc5838fde" providerId="ADAL" clId="{244BF91E-3153-428C-BD30-D0C6C6CF655E}" dt="2023-10-18T09:32:48.611" v="1" actId="6549"/>
        <pc:sldMkLst>
          <pc:docMk/>
          <pc:sldMk cId="2601222892" sldId="257"/>
        </pc:sldMkLst>
        <pc:spChg chg="mod">
          <ac:chgData name="Juan Miguel Matz Falero" userId="e6c2cf1b-a861-457c-9592-523bc5838fde" providerId="ADAL" clId="{244BF91E-3153-428C-BD30-D0C6C6CF655E}" dt="2023-10-18T09:32:48.611" v="1" actId="6549"/>
          <ac:spMkLst>
            <pc:docMk/>
            <pc:sldMk cId="2601222892" sldId="257"/>
            <ac:spMk id="6" creationId="{00000000-0000-0000-0000-000000000000}"/>
          </ac:spMkLst>
        </pc:spChg>
      </pc:sldChg>
      <pc:sldChg chg="del">
        <pc:chgData name="Juan Miguel Matz Falero" userId="e6c2cf1b-a861-457c-9592-523bc5838fde" providerId="ADAL" clId="{244BF91E-3153-428C-BD30-D0C6C6CF655E}" dt="2023-10-18T09:32:32.332" v="0" actId="47"/>
        <pc:sldMkLst>
          <pc:docMk/>
          <pc:sldMk cId="2815508333" sldId="258"/>
        </pc:sldMkLst>
      </pc:sldChg>
      <pc:sldChg chg="del">
        <pc:chgData name="Juan Miguel Matz Falero" userId="e6c2cf1b-a861-457c-9592-523bc5838fde" providerId="ADAL" clId="{244BF91E-3153-428C-BD30-D0C6C6CF655E}" dt="2023-10-18T09:33:24.374" v="2" actId="47"/>
        <pc:sldMkLst>
          <pc:docMk/>
          <pc:sldMk cId="3645919933" sldId="261"/>
        </pc:sldMkLst>
      </pc:sldChg>
      <pc:sldChg chg="del">
        <pc:chgData name="Juan Miguel Matz Falero" userId="e6c2cf1b-a861-457c-9592-523bc5838fde" providerId="ADAL" clId="{244BF91E-3153-428C-BD30-D0C6C6CF655E}" dt="2023-10-18T09:34:06.244" v="5" actId="47"/>
        <pc:sldMkLst>
          <pc:docMk/>
          <pc:sldMk cId="2463692070" sldId="262"/>
        </pc:sldMkLst>
      </pc:sldChg>
      <pc:sldChg chg="del">
        <pc:chgData name="Juan Miguel Matz Falero" userId="e6c2cf1b-a861-457c-9592-523bc5838fde" providerId="ADAL" clId="{244BF91E-3153-428C-BD30-D0C6C6CF655E}" dt="2023-10-18T09:33:40.659" v="4" actId="47"/>
        <pc:sldMkLst>
          <pc:docMk/>
          <pc:sldMk cId="94438186" sldId="265"/>
        </pc:sldMkLst>
      </pc:sldChg>
      <pc:sldChg chg="del">
        <pc:chgData name="Juan Miguel Matz Falero" userId="e6c2cf1b-a861-457c-9592-523bc5838fde" providerId="ADAL" clId="{244BF91E-3153-428C-BD30-D0C6C6CF655E}" dt="2023-10-18T09:33:40.659" v="4" actId="47"/>
        <pc:sldMkLst>
          <pc:docMk/>
          <pc:sldMk cId="3609610168" sldId="266"/>
        </pc:sldMkLst>
      </pc:sldChg>
      <pc:sldChg chg="del">
        <pc:chgData name="Juan Miguel Matz Falero" userId="e6c2cf1b-a861-457c-9592-523bc5838fde" providerId="ADAL" clId="{244BF91E-3153-428C-BD30-D0C6C6CF655E}" dt="2023-10-18T09:33:40.659" v="4" actId="47"/>
        <pc:sldMkLst>
          <pc:docMk/>
          <pc:sldMk cId="120428902" sldId="268"/>
        </pc:sldMkLst>
      </pc:sldChg>
      <pc:sldChg chg="del">
        <pc:chgData name="Juan Miguel Matz Falero" userId="e6c2cf1b-a861-457c-9592-523bc5838fde" providerId="ADAL" clId="{244BF91E-3153-428C-BD30-D0C6C6CF655E}" dt="2023-10-18T09:34:06.244" v="5" actId="47"/>
        <pc:sldMkLst>
          <pc:docMk/>
          <pc:sldMk cId="2940943353" sldId="269"/>
        </pc:sldMkLst>
      </pc:sldChg>
      <pc:sldChg chg="del">
        <pc:chgData name="Juan Miguel Matz Falero" userId="e6c2cf1b-a861-457c-9592-523bc5838fde" providerId="ADAL" clId="{244BF91E-3153-428C-BD30-D0C6C6CF655E}" dt="2023-10-18T09:34:06.244" v="5" actId="47"/>
        <pc:sldMkLst>
          <pc:docMk/>
          <pc:sldMk cId="950824921" sldId="270"/>
        </pc:sldMkLst>
      </pc:sldChg>
      <pc:sldChg chg="del">
        <pc:chgData name="Juan Miguel Matz Falero" userId="e6c2cf1b-a861-457c-9592-523bc5838fde" providerId="ADAL" clId="{244BF91E-3153-428C-BD30-D0C6C6CF655E}" dt="2023-10-18T09:34:06.244" v="5" actId="47"/>
        <pc:sldMkLst>
          <pc:docMk/>
          <pc:sldMk cId="2576920742" sldId="271"/>
        </pc:sldMkLst>
      </pc:sldChg>
      <pc:sldChg chg="del">
        <pc:chgData name="Juan Miguel Matz Falero" userId="e6c2cf1b-a861-457c-9592-523bc5838fde" providerId="ADAL" clId="{244BF91E-3153-428C-BD30-D0C6C6CF655E}" dt="2023-10-18T09:34:06.244" v="5" actId="47"/>
        <pc:sldMkLst>
          <pc:docMk/>
          <pc:sldMk cId="2227832840" sldId="275"/>
        </pc:sldMkLst>
      </pc:sldChg>
      <pc:sldChg chg="del">
        <pc:chgData name="Juan Miguel Matz Falero" userId="e6c2cf1b-a861-457c-9592-523bc5838fde" providerId="ADAL" clId="{244BF91E-3153-428C-BD30-D0C6C6CF655E}" dt="2023-10-18T09:34:06.244" v="5" actId="47"/>
        <pc:sldMkLst>
          <pc:docMk/>
          <pc:sldMk cId="712848406" sldId="276"/>
        </pc:sldMkLst>
      </pc:sldChg>
      <pc:sldChg chg="del">
        <pc:chgData name="Juan Miguel Matz Falero" userId="e6c2cf1b-a861-457c-9592-523bc5838fde" providerId="ADAL" clId="{244BF91E-3153-428C-BD30-D0C6C6CF655E}" dt="2023-10-18T09:34:06.244" v="5" actId="47"/>
        <pc:sldMkLst>
          <pc:docMk/>
          <pc:sldMk cId="2750308319" sldId="280"/>
        </pc:sldMkLst>
      </pc:sldChg>
      <pc:sldChg chg="del">
        <pc:chgData name="Juan Miguel Matz Falero" userId="e6c2cf1b-a861-457c-9592-523bc5838fde" providerId="ADAL" clId="{244BF91E-3153-428C-BD30-D0C6C6CF655E}" dt="2023-10-18T09:33:40.659" v="4" actId="47"/>
        <pc:sldMkLst>
          <pc:docMk/>
          <pc:sldMk cId="1238862515" sldId="284"/>
        </pc:sldMkLst>
      </pc:sldChg>
      <pc:sldChg chg="del">
        <pc:chgData name="Juan Miguel Matz Falero" userId="e6c2cf1b-a861-457c-9592-523bc5838fde" providerId="ADAL" clId="{244BF91E-3153-428C-BD30-D0C6C6CF655E}" dt="2023-10-18T09:34:06.244" v="5" actId="47"/>
        <pc:sldMkLst>
          <pc:docMk/>
          <pc:sldMk cId="503050203" sldId="285"/>
        </pc:sldMkLst>
      </pc:sldChg>
      <pc:sldChg chg="del">
        <pc:chgData name="Juan Miguel Matz Falero" userId="e6c2cf1b-a861-457c-9592-523bc5838fde" providerId="ADAL" clId="{244BF91E-3153-428C-BD30-D0C6C6CF655E}" dt="2023-10-18T09:34:06.244" v="5" actId="47"/>
        <pc:sldMkLst>
          <pc:docMk/>
          <pc:sldMk cId="4151687558" sldId="286"/>
        </pc:sldMkLst>
      </pc:sldChg>
      <pc:sldChg chg="del">
        <pc:chgData name="Juan Miguel Matz Falero" userId="e6c2cf1b-a861-457c-9592-523bc5838fde" providerId="ADAL" clId="{244BF91E-3153-428C-BD30-D0C6C6CF655E}" dt="2023-10-18T09:33:25.662" v="3" actId="47"/>
        <pc:sldMkLst>
          <pc:docMk/>
          <pc:sldMk cId="3765764268" sldId="288"/>
        </pc:sldMkLst>
      </pc:sldChg>
      <pc:sldChg chg="del">
        <pc:chgData name="Juan Miguel Matz Falero" userId="e6c2cf1b-a861-457c-9592-523bc5838fde" providerId="ADAL" clId="{244BF91E-3153-428C-BD30-D0C6C6CF655E}" dt="2023-10-18T09:34:06.244" v="5" actId="47"/>
        <pc:sldMkLst>
          <pc:docMk/>
          <pc:sldMk cId="1369428126" sldId="289"/>
        </pc:sldMkLst>
      </pc:sldChg>
      <pc:sldChg chg="del">
        <pc:chgData name="Juan Miguel Matz Falero" userId="e6c2cf1b-a861-457c-9592-523bc5838fde" providerId="ADAL" clId="{244BF91E-3153-428C-BD30-D0C6C6CF655E}" dt="2023-10-18T09:33:40.659" v="4" actId="47"/>
        <pc:sldMkLst>
          <pc:docMk/>
          <pc:sldMk cId="3258618426" sldId="292"/>
        </pc:sldMkLst>
      </pc:sldChg>
    </pc:docChg>
  </pc:docChgLst>
  <pc:docChgLst>
    <pc:chgData name="Manuela Rabaneda Cárdenas" userId="e4c9f436-e895-4971-8ead-61eb53f1f9f9" providerId="ADAL" clId="{1FCE0393-24F6-4493-A2CF-2837F8A9A15E}"/>
    <pc:docChg chg="undo custSel modSld">
      <pc:chgData name="Manuela Rabaneda Cárdenas" userId="e4c9f436-e895-4971-8ead-61eb53f1f9f9" providerId="ADAL" clId="{1FCE0393-24F6-4493-A2CF-2837F8A9A15E}" dt="2023-10-20T08:43:32.367" v="39" actId="255"/>
      <pc:docMkLst>
        <pc:docMk/>
      </pc:docMkLst>
      <pc:sldChg chg="modSp mod">
        <pc:chgData name="Manuela Rabaneda Cárdenas" userId="e4c9f436-e895-4971-8ead-61eb53f1f9f9" providerId="ADAL" clId="{1FCE0393-24F6-4493-A2CF-2837F8A9A15E}" dt="2023-10-20T08:39:53.990" v="0" actId="207"/>
        <pc:sldMkLst>
          <pc:docMk/>
          <pc:sldMk cId="2601222892" sldId="257"/>
        </pc:sldMkLst>
        <pc:spChg chg="mod">
          <ac:chgData name="Manuela Rabaneda Cárdenas" userId="e4c9f436-e895-4971-8ead-61eb53f1f9f9" providerId="ADAL" clId="{1FCE0393-24F6-4493-A2CF-2837F8A9A15E}" dt="2023-10-20T08:39:53.990" v="0" actId="207"/>
          <ac:spMkLst>
            <pc:docMk/>
            <pc:sldMk cId="2601222892" sldId="257"/>
            <ac:spMk id="6" creationId="{00000000-0000-0000-0000-000000000000}"/>
          </ac:spMkLst>
        </pc:spChg>
      </pc:sldChg>
      <pc:sldChg chg="modSp mod">
        <pc:chgData name="Manuela Rabaneda Cárdenas" userId="e4c9f436-e895-4971-8ead-61eb53f1f9f9" providerId="ADAL" clId="{1FCE0393-24F6-4493-A2CF-2837F8A9A15E}" dt="2023-10-20T08:43:32.367" v="39" actId="255"/>
        <pc:sldMkLst>
          <pc:docMk/>
          <pc:sldMk cId="3933332447" sldId="260"/>
        </pc:sldMkLst>
        <pc:graphicFrameChg chg="mod modGraphic">
          <ac:chgData name="Manuela Rabaneda Cárdenas" userId="e4c9f436-e895-4971-8ead-61eb53f1f9f9" providerId="ADAL" clId="{1FCE0393-24F6-4493-A2CF-2837F8A9A15E}" dt="2023-10-20T08:43:32.367" v="39" actId="255"/>
          <ac:graphicFrameMkLst>
            <pc:docMk/>
            <pc:sldMk cId="3933332447" sldId="260"/>
            <ac:graphicFrameMk id="3" creationId="{9F7EAAD7-05BA-B78C-054B-D646145772D5}"/>
          </ac:graphicFrameMkLst>
        </pc:graphicFrameChg>
      </pc:sldChg>
      <pc:sldChg chg="modSp mod">
        <pc:chgData name="Manuela Rabaneda Cárdenas" userId="e4c9f436-e895-4971-8ead-61eb53f1f9f9" providerId="ADAL" clId="{1FCE0393-24F6-4493-A2CF-2837F8A9A15E}" dt="2023-10-20T08:43:24.462" v="38" actId="403"/>
        <pc:sldMkLst>
          <pc:docMk/>
          <pc:sldMk cId="3352960908" sldId="267"/>
        </pc:sldMkLst>
        <pc:graphicFrameChg chg="modGraphic">
          <ac:chgData name="Manuela Rabaneda Cárdenas" userId="e4c9f436-e895-4971-8ead-61eb53f1f9f9" providerId="ADAL" clId="{1FCE0393-24F6-4493-A2CF-2837F8A9A15E}" dt="2023-10-20T08:43:24.462" v="38" actId="403"/>
          <ac:graphicFrameMkLst>
            <pc:docMk/>
            <pc:sldMk cId="3352960908" sldId="267"/>
            <ac:graphicFrameMk id="2" creationId="{A882FA28-AB2D-00C7-FBA8-72137B17A9EF}"/>
          </ac:graphicFrameMkLst>
        </pc:graphicFrameChg>
      </pc:sldChg>
      <pc:sldChg chg="modSp mod">
        <pc:chgData name="Manuela Rabaneda Cárdenas" userId="e4c9f436-e895-4971-8ead-61eb53f1f9f9" providerId="ADAL" clId="{1FCE0393-24F6-4493-A2CF-2837F8A9A15E}" dt="2023-10-20T08:40:39.570" v="3" actId="3064"/>
        <pc:sldMkLst>
          <pc:docMk/>
          <pc:sldMk cId="3126436185" sldId="290"/>
        </pc:sldMkLst>
        <pc:graphicFrameChg chg="modGraphic">
          <ac:chgData name="Manuela Rabaneda Cárdenas" userId="e4c9f436-e895-4971-8ead-61eb53f1f9f9" providerId="ADAL" clId="{1FCE0393-24F6-4493-A2CF-2837F8A9A15E}" dt="2023-10-20T08:40:39.570" v="3" actId="3064"/>
          <ac:graphicFrameMkLst>
            <pc:docMk/>
            <pc:sldMk cId="3126436185" sldId="290"/>
            <ac:graphicFrameMk id="3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6132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539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806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8969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489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3343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8734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65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74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227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5831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47A3A-0A8C-486C-8168-33722E081766}" type="datetimeFigureOut">
              <a:rPr lang="es-ES" smtClean="0"/>
              <a:t>20/10/2023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523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39552" y="1714488"/>
            <a:ext cx="7772400" cy="314327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b="1" dirty="0">
                <a:solidFill>
                  <a:schemeClr val="tx2"/>
                </a:solidFill>
                <a:latin typeface="Frutiger LT 45 Light" pitchFamily="34" charset="0"/>
                <a:ea typeface="+mj-ea"/>
                <a:cs typeface="+mj-cs"/>
              </a:rPr>
              <a:t>PRESUPUESTO MARCO PARA EL EJERCICIO 2023 </a:t>
            </a:r>
            <a:br>
              <a:rPr kumimoji="0" lang="es-ES" sz="4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lang="es-ES" sz="4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Frutiger LT 45 Light" pitchFamily="34" charset="0"/>
                <a:ea typeface="+mj-ea"/>
                <a:cs typeface="+mj-cs"/>
              </a:rPr>
              <a:t>Turismo de Tenerife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978BE98B-D4CB-400E-B568-C0746B5E16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661248"/>
            <a:ext cx="1818005" cy="493395"/>
          </a:xfrm>
          <a:prstGeom prst="rect">
            <a:avLst/>
          </a:prstGeom>
        </p:spPr>
      </p:pic>
      <p:grpSp>
        <p:nvGrpSpPr>
          <p:cNvPr id="7" name="Grupo 6">
            <a:extLst>
              <a:ext uri="{FF2B5EF4-FFF2-40B4-BE49-F238E27FC236}">
                <a16:creationId xmlns:a16="http://schemas.microsoft.com/office/drawing/2014/main" id="{8EA110CE-5578-453F-AC2B-CAD8D6BE0EE0}"/>
              </a:ext>
            </a:extLst>
          </p:cNvPr>
          <p:cNvGrpSpPr/>
          <p:nvPr/>
        </p:nvGrpSpPr>
        <p:grpSpPr>
          <a:xfrm>
            <a:off x="5600708" y="5510753"/>
            <a:ext cx="2707005" cy="643890"/>
            <a:chOff x="0" y="0"/>
            <a:chExt cx="2707005" cy="645795"/>
          </a:xfrm>
        </p:grpSpPr>
        <p:pic>
          <p:nvPicPr>
            <p:cNvPr id="10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52C82547-A530-48F4-B8E6-3E9F1BF43C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1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5DFC54D6-50B6-443B-B976-99FCD17F9E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0122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272830"/>
              </p:ext>
            </p:extLst>
          </p:nvPr>
        </p:nvGraphicFramePr>
        <p:xfrm>
          <a:off x="1115616" y="1700808"/>
          <a:ext cx="7488832" cy="2736304"/>
        </p:xfrm>
        <a:graphic>
          <a:graphicData uri="http://schemas.openxmlformats.org/drawingml/2006/table">
            <a:tbl>
              <a:tblPr/>
              <a:tblGrid>
                <a:gridCol w="2111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8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8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37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5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34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Frutiger LT 45 Light" panose="020B0403030504020204" pitchFamily="34" charset="0"/>
                        </a:rPr>
                        <a:t>PREVISIÓN DE RESULTADOS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0" i="0" u="sng" strike="noStrike" dirty="0">
                          <a:solidFill>
                            <a:schemeClr val="bg1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0" i="0" u="sng" strike="noStrike" dirty="0">
                          <a:solidFill>
                            <a:schemeClr val="bg1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0" i="0" u="sng" strike="noStrike" dirty="0">
                          <a:solidFill>
                            <a:schemeClr val="bg1"/>
                          </a:solidFill>
                          <a:effectLst/>
                          <a:latin typeface="Frutiger LT 45 Light" panose="020B0403030504020204" pitchFamily="34" charset="0"/>
                        </a:rPr>
                        <a:t>VARIACIÓN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sng" strike="noStrike" dirty="0">
                          <a:solidFill>
                            <a:schemeClr val="bg1"/>
                          </a:solidFill>
                          <a:effectLst/>
                          <a:latin typeface="Frutiger LT 45 Light" panose="020B0403030504020204" pitchFamily="34" charset="0"/>
                        </a:rPr>
                        <a:t>VAR.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367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5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de ingresos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20.194.533,89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18.515.301,40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-1.679.232,49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123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5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de gastos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20.194.533,89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18.515.301,40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-1.679.232,49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402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5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Resultado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500" b="0" i="0" u="none" strike="noStrike" dirty="0">
                        <a:solidFill>
                          <a:srgbClr val="FFFF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16F61A59-A027-4FA9-8E21-52CDDC136A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661248"/>
            <a:ext cx="1818005" cy="493395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48E2D68A-0959-46A8-8071-507C961834BA}"/>
              </a:ext>
            </a:extLst>
          </p:cNvPr>
          <p:cNvGrpSpPr/>
          <p:nvPr/>
        </p:nvGrpSpPr>
        <p:grpSpPr>
          <a:xfrm>
            <a:off x="5600708" y="5510753"/>
            <a:ext cx="2707005" cy="643890"/>
            <a:chOff x="0" y="0"/>
            <a:chExt cx="2707005" cy="645795"/>
          </a:xfrm>
        </p:grpSpPr>
        <p:pic>
          <p:nvPicPr>
            <p:cNvPr id="6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69910734-98A6-40F3-B32D-89FECC03633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93C80F82-98A9-4669-9C67-30F2C0B3F4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2643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6A5277A7-02BB-4FAA-ACF5-56863F0840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959941"/>
            <a:ext cx="1818005" cy="493395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C2AC08DF-0D71-4D5F-9D2A-FEAD871AFE51}"/>
              </a:ext>
            </a:extLst>
          </p:cNvPr>
          <p:cNvGrpSpPr/>
          <p:nvPr/>
        </p:nvGrpSpPr>
        <p:grpSpPr>
          <a:xfrm>
            <a:off x="5600708" y="5809446"/>
            <a:ext cx="2707005" cy="643890"/>
            <a:chOff x="0" y="0"/>
            <a:chExt cx="2707005" cy="645795"/>
          </a:xfrm>
        </p:grpSpPr>
        <p:pic>
          <p:nvPicPr>
            <p:cNvPr id="6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987EC9C3-AE6B-477A-862B-E2B8225383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C6481EEE-0541-413D-82B3-A7DB1FE7DA0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F7EAAD7-05BA-B78C-054B-D646145772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918002"/>
              </p:ext>
            </p:extLst>
          </p:nvPr>
        </p:nvGraphicFramePr>
        <p:xfrm>
          <a:off x="827585" y="1124744"/>
          <a:ext cx="7480128" cy="4241041"/>
        </p:xfrm>
        <a:graphic>
          <a:graphicData uri="http://schemas.openxmlformats.org/drawingml/2006/table">
            <a:tbl>
              <a:tblPr/>
              <a:tblGrid>
                <a:gridCol w="3247268">
                  <a:extLst>
                    <a:ext uri="{9D8B030D-6E8A-4147-A177-3AD203B41FA5}">
                      <a16:colId xmlns:a16="http://schemas.microsoft.com/office/drawing/2014/main" val="1679062057"/>
                    </a:ext>
                  </a:extLst>
                </a:gridCol>
                <a:gridCol w="1189627">
                  <a:extLst>
                    <a:ext uri="{9D8B030D-6E8A-4147-A177-3AD203B41FA5}">
                      <a16:colId xmlns:a16="http://schemas.microsoft.com/office/drawing/2014/main" val="157618089"/>
                    </a:ext>
                  </a:extLst>
                </a:gridCol>
                <a:gridCol w="1189627">
                  <a:extLst>
                    <a:ext uri="{9D8B030D-6E8A-4147-A177-3AD203B41FA5}">
                      <a16:colId xmlns:a16="http://schemas.microsoft.com/office/drawing/2014/main" val="3859604838"/>
                    </a:ext>
                  </a:extLst>
                </a:gridCol>
                <a:gridCol w="926803">
                  <a:extLst>
                    <a:ext uri="{9D8B030D-6E8A-4147-A177-3AD203B41FA5}">
                      <a16:colId xmlns:a16="http://schemas.microsoft.com/office/drawing/2014/main" val="708684004"/>
                    </a:ext>
                  </a:extLst>
                </a:gridCol>
                <a:gridCol w="926803">
                  <a:extLst>
                    <a:ext uri="{9D8B030D-6E8A-4147-A177-3AD203B41FA5}">
                      <a16:colId xmlns:a16="http://schemas.microsoft.com/office/drawing/2014/main" val="1096323888"/>
                    </a:ext>
                  </a:extLst>
                </a:gridCol>
              </a:tblGrid>
              <a:tr h="1654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200" b="1" i="0" u="sng" strike="noStrike" dirty="0">
                          <a:solidFill>
                            <a:schemeClr val="tx2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MARCO PARA 2023 DE SPET, TURISMO DE TENERIFE, S.A.</a:t>
                      </a: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503762"/>
                  </a:ext>
                </a:extLst>
              </a:tr>
              <a:tr h="165427">
                <a:tc>
                  <a:txBody>
                    <a:bodyPr/>
                    <a:lstStyle/>
                    <a:p>
                      <a:pPr algn="l" fontAlgn="b"/>
                      <a:endParaRPr lang="es-ES" sz="1200" b="1" i="0" u="none" strike="noStrike" dirty="0">
                        <a:solidFill>
                          <a:schemeClr val="tx2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1" i="0" u="none" strike="noStrike" dirty="0">
                        <a:solidFill>
                          <a:schemeClr val="tx2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1" i="0" u="none" strike="noStrike">
                        <a:solidFill>
                          <a:schemeClr val="tx2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solidFill>
                          <a:schemeClr val="tx2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923920"/>
                  </a:ext>
                </a:extLst>
              </a:tr>
              <a:tr h="1654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200" b="1" i="0" u="sng" strike="noStrike" dirty="0">
                          <a:solidFill>
                            <a:schemeClr val="tx2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DE INGRESOS</a:t>
                      </a: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828037"/>
                  </a:ext>
                </a:extLst>
              </a:tr>
              <a:tr h="174475"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621" marR="8621" marT="8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295192"/>
                  </a:ext>
                </a:extLst>
              </a:tr>
              <a:tr h="17447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sng" strike="noStrike" dirty="0">
                          <a:solidFill>
                            <a:schemeClr val="tx2"/>
                          </a:solidFill>
                          <a:effectLst/>
                          <a:latin typeface="Frutiger LT 45 Light" panose="020B0403030504020204" pitchFamily="34" charset="0"/>
                        </a:rPr>
                        <a:t>CONCEPTO</a:t>
                      </a:r>
                    </a:p>
                  </a:txBody>
                  <a:tcPr marL="8621" marR="8621" marT="8621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sng" strike="noStrike">
                          <a:solidFill>
                            <a:schemeClr val="tx2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2022</a:t>
                      </a:r>
                    </a:p>
                  </a:txBody>
                  <a:tcPr marL="8621" marR="8621" marT="8621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sng" strike="noStrike" dirty="0">
                          <a:solidFill>
                            <a:schemeClr val="tx2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2023</a:t>
                      </a:r>
                    </a:p>
                  </a:txBody>
                  <a:tcPr marL="8621" marR="8621" marT="8621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sng" strike="noStrike" dirty="0">
                          <a:solidFill>
                            <a:schemeClr val="tx2"/>
                          </a:solidFill>
                          <a:effectLst/>
                          <a:latin typeface="Frutiger LT 45 Light" panose="020B0403030504020204" pitchFamily="34" charset="0"/>
                        </a:rPr>
                        <a:t>VARIACIÓN €</a:t>
                      </a:r>
                    </a:p>
                  </a:txBody>
                  <a:tcPr marL="8621" marR="8621" marT="8621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sng" strike="noStrike" dirty="0">
                          <a:solidFill>
                            <a:schemeClr val="tx2"/>
                          </a:solidFill>
                          <a:effectLst/>
                          <a:latin typeface="Frutiger LT 45 Light" panose="020B0403030504020204" pitchFamily="34" charset="0"/>
                        </a:rPr>
                        <a:t>VAR. %</a:t>
                      </a:r>
                    </a:p>
                  </a:txBody>
                  <a:tcPr marL="8621" marR="8621" marT="8621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282378"/>
                  </a:ext>
                </a:extLst>
              </a:tr>
              <a:tr h="165427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Frutiger LT 45 Light" panose="020B0403030504020204" pitchFamily="34" charset="0"/>
                        </a:rPr>
                        <a:t>INGRESOS DE ASOCIADOS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00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00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00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00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076584"/>
                  </a:ext>
                </a:extLst>
              </a:tr>
              <a:tr h="165427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INGRESOS ASOCIADOS</a:t>
                      </a:r>
                    </a:p>
                  </a:txBody>
                  <a:tcPr marL="8621" marR="310352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450.000,00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462.536,55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12.536,55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3%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8240109"/>
                  </a:ext>
                </a:extLst>
              </a:tr>
              <a:tr h="165427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Frutiger LT 45 Light" panose="020B0403030504020204" pitchFamily="34" charset="0"/>
                        </a:rPr>
                        <a:t>INGRESOS CABILDO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00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00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206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648883"/>
                  </a:ext>
                </a:extLst>
              </a:tr>
              <a:tr h="165427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Aportación Promoción / Destino Turístico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10.280.518,97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9.080.518,97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-1.200.000,00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-12%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31371"/>
                  </a:ext>
                </a:extLst>
              </a:tr>
              <a:tr h="165427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Aportación Promoción Económica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220.000,00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220.000,00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0%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6913371"/>
                  </a:ext>
                </a:extLst>
              </a:tr>
              <a:tr h="165427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Aportación Patrocinio Equipos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5.850.000,00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5.550.000,00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-300.000,00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-5%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2905219"/>
                  </a:ext>
                </a:extLst>
              </a:tr>
              <a:tr h="165427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Aportación Genérica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3.077.494,33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3.077.494,33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0%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3014516"/>
                  </a:ext>
                </a:extLst>
              </a:tr>
              <a:tr h="165427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680330"/>
                  </a:ext>
                </a:extLst>
              </a:tr>
              <a:tr h="165427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INGRESOS CABILDO</a:t>
                      </a:r>
                    </a:p>
                  </a:txBody>
                  <a:tcPr marL="8621" marR="310352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19.428.013,30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17.928.013,30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-1.500.000,00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-8%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245904"/>
                  </a:ext>
                </a:extLst>
              </a:tr>
              <a:tr h="165427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310352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014708"/>
                  </a:ext>
                </a:extLst>
              </a:tr>
              <a:tr h="16542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s-ES" sz="10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INGRESOS DE AYUNTAMIENTOS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324976"/>
                  </a:ext>
                </a:extLst>
              </a:tr>
              <a:tr h="165427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INGRESOS DE AYUNTAMIENTOS</a:t>
                      </a:r>
                    </a:p>
                  </a:txBody>
                  <a:tcPr marL="8621" marR="310352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250.000,00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-250.000,00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-100%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945523"/>
                  </a:ext>
                </a:extLst>
              </a:tr>
              <a:tr h="165427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310352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60826"/>
                  </a:ext>
                </a:extLst>
              </a:tr>
              <a:tr h="16542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s-ES" sz="10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OTROS INGRESOS PÚBLICOS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FF0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FF0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FF0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6889533"/>
                  </a:ext>
                </a:extLst>
              </a:tr>
              <a:tr h="165427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OTROS INGRESOS PÚBLICOS</a:t>
                      </a:r>
                    </a:p>
                  </a:txBody>
                  <a:tcPr marL="8621" marR="310352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58.696,06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116.927,02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58.230,96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99%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6356327"/>
                  </a:ext>
                </a:extLst>
              </a:tr>
              <a:tr h="165427">
                <a:tc>
                  <a:txBody>
                    <a:bodyPr/>
                    <a:lstStyle/>
                    <a:p>
                      <a:pPr algn="r" fontAlgn="b"/>
                      <a:endParaRPr lang="es-ES" sz="1000" b="0" i="0" u="none" strike="noStrike">
                        <a:solidFill>
                          <a:srgbClr val="00008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621" marR="310352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000" b="0" i="0" u="none" strike="noStrike">
                        <a:solidFill>
                          <a:srgbClr val="00008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000" b="0" i="0" u="none" strike="noStrike">
                        <a:solidFill>
                          <a:srgbClr val="00008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000" b="0" i="0" u="none" strike="noStrike">
                        <a:solidFill>
                          <a:srgbClr val="00206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206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803619"/>
                  </a:ext>
                </a:extLst>
              </a:tr>
              <a:tr h="16542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s-ES" sz="10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OTROS INGRESOS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3846915"/>
                  </a:ext>
                </a:extLst>
              </a:tr>
              <a:tr h="165427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OTROS INGRESOS</a:t>
                      </a:r>
                    </a:p>
                  </a:txBody>
                  <a:tcPr marL="8621" marR="310352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7.824,53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7.824,53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0%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9755264"/>
                  </a:ext>
                </a:extLst>
              </a:tr>
              <a:tr h="165427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310352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7413472"/>
                  </a:ext>
                </a:extLst>
              </a:tr>
              <a:tr h="174475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sng" strike="noStrike" dirty="0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INGRESOS</a:t>
                      </a:r>
                    </a:p>
                  </a:txBody>
                  <a:tcPr marL="8621" marR="310352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20.194.533,89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18.515.301,40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-1.679.232,49</a:t>
                      </a:r>
                    </a:p>
                  </a:txBody>
                  <a:tcPr marL="8621" marR="8621" marT="862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-8%</a:t>
                      </a:r>
                    </a:p>
                  </a:txBody>
                  <a:tcPr marL="8621" marR="8621" marT="862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376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33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pull/>
      </p:transition>
    </mc:Choice>
    <mc:Fallback xmlns="">
      <p:transition spd="slow">
        <p:pull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F151DFFD-3897-4EF0-8E3F-FFB6173910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6031949"/>
            <a:ext cx="1818005" cy="49339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BA10A305-D18E-48A5-83BA-0D0436E16703}"/>
              </a:ext>
            </a:extLst>
          </p:cNvPr>
          <p:cNvGrpSpPr/>
          <p:nvPr/>
        </p:nvGrpSpPr>
        <p:grpSpPr>
          <a:xfrm>
            <a:off x="5528700" y="5881454"/>
            <a:ext cx="2707005" cy="643890"/>
            <a:chOff x="0" y="0"/>
            <a:chExt cx="2707005" cy="645795"/>
          </a:xfrm>
        </p:grpSpPr>
        <p:pic>
          <p:nvPicPr>
            <p:cNvPr id="7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DAD600BE-F27A-4C53-972E-3CDC7B6B26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15EEF4AD-A053-466C-BEF7-8966B550FD7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882FA28-AB2D-00C7-FBA8-72137B17A9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776195"/>
              </p:ext>
            </p:extLst>
          </p:nvPr>
        </p:nvGraphicFramePr>
        <p:xfrm>
          <a:off x="539552" y="692696"/>
          <a:ext cx="7776864" cy="4588412"/>
        </p:xfrm>
        <a:graphic>
          <a:graphicData uri="http://schemas.openxmlformats.org/drawingml/2006/table">
            <a:tbl>
              <a:tblPr/>
              <a:tblGrid>
                <a:gridCol w="3376088">
                  <a:extLst>
                    <a:ext uri="{9D8B030D-6E8A-4147-A177-3AD203B41FA5}">
                      <a16:colId xmlns:a16="http://schemas.microsoft.com/office/drawing/2014/main" val="3504540263"/>
                    </a:ext>
                  </a:extLst>
                </a:gridCol>
                <a:gridCol w="1236820">
                  <a:extLst>
                    <a:ext uri="{9D8B030D-6E8A-4147-A177-3AD203B41FA5}">
                      <a16:colId xmlns:a16="http://schemas.microsoft.com/office/drawing/2014/main" val="2850384898"/>
                    </a:ext>
                  </a:extLst>
                </a:gridCol>
                <a:gridCol w="1236820">
                  <a:extLst>
                    <a:ext uri="{9D8B030D-6E8A-4147-A177-3AD203B41FA5}">
                      <a16:colId xmlns:a16="http://schemas.microsoft.com/office/drawing/2014/main" val="1445389114"/>
                    </a:ext>
                  </a:extLst>
                </a:gridCol>
                <a:gridCol w="963568">
                  <a:extLst>
                    <a:ext uri="{9D8B030D-6E8A-4147-A177-3AD203B41FA5}">
                      <a16:colId xmlns:a16="http://schemas.microsoft.com/office/drawing/2014/main" val="2757249900"/>
                    </a:ext>
                  </a:extLst>
                </a:gridCol>
                <a:gridCol w="963568">
                  <a:extLst>
                    <a:ext uri="{9D8B030D-6E8A-4147-A177-3AD203B41FA5}">
                      <a16:colId xmlns:a16="http://schemas.microsoft.com/office/drawing/2014/main" val="2211374368"/>
                    </a:ext>
                  </a:extLst>
                </a:gridCol>
              </a:tblGrid>
              <a:tr h="20699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200" b="1" i="0" u="sng" strike="noStrike" dirty="0">
                          <a:solidFill>
                            <a:schemeClr val="tx2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MARCO PARA 2023 DE SPET, TURISMO DE TENERIFE, S.A.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879452"/>
                  </a:ext>
                </a:extLst>
              </a:tr>
              <a:tr h="206996">
                <a:tc>
                  <a:txBody>
                    <a:bodyPr/>
                    <a:lstStyle/>
                    <a:p>
                      <a:pPr algn="l" fontAlgn="b"/>
                      <a:endParaRPr lang="es-ES" sz="1200" b="1" i="0" u="none" strike="noStrike" dirty="0">
                        <a:solidFill>
                          <a:schemeClr val="tx2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1" i="0" u="none" strike="noStrike" dirty="0">
                        <a:solidFill>
                          <a:schemeClr val="tx2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1" i="0" u="none" strike="noStrike" dirty="0">
                        <a:solidFill>
                          <a:schemeClr val="tx2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5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05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7354142"/>
                  </a:ext>
                </a:extLst>
              </a:tr>
              <a:tr h="20699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200" b="1" i="0" u="sng" strike="noStrike" dirty="0">
                          <a:solidFill>
                            <a:schemeClr val="tx2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DE GASTOS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825833"/>
                  </a:ext>
                </a:extLst>
              </a:tr>
              <a:tr h="218496">
                <a:tc>
                  <a:txBody>
                    <a:bodyPr/>
                    <a:lstStyle/>
                    <a:p>
                      <a:pPr algn="l" fontAlgn="b"/>
                      <a:endParaRPr lang="es-ES" sz="1050" b="1" i="0" u="none" strike="noStrike">
                        <a:solidFill>
                          <a:schemeClr val="tx2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50" b="1" i="0" u="none" strike="noStrike" dirty="0">
                        <a:solidFill>
                          <a:schemeClr val="tx2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50" b="1" i="0" u="none" strike="noStrike" dirty="0">
                        <a:solidFill>
                          <a:schemeClr val="tx2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5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05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134401"/>
                  </a:ext>
                </a:extLst>
              </a:tr>
              <a:tr h="21849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sng" strike="noStrike" dirty="0">
                          <a:solidFill>
                            <a:schemeClr val="tx2"/>
                          </a:solidFill>
                          <a:effectLst/>
                          <a:latin typeface="Frutiger LT 45 Light" panose="020B0403030504020204" pitchFamily="34" charset="0"/>
                        </a:rPr>
                        <a:t>CONCEPTO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sng" strike="noStrike" dirty="0">
                          <a:solidFill>
                            <a:schemeClr val="tx2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sng" strike="noStrike" dirty="0">
                          <a:solidFill>
                            <a:schemeClr val="tx2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2023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sng" strike="noStrike" dirty="0">
                          <a:solidFill>
                            <a:schemeClr val="tx2"/>
                          </a:solidFill>
                          <a:effectLst/>
                          <a:latin typeface="Frutiger LT 45 Light" panose="020B0403030504020204" pitchFamily="34" charset="0"/>
                        </a:rPr>
                        <a:t>VARIACIÓN €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sng" strike="noStrike" dirty="0">
                          <a:solidFill>
                            <a:schemeClr val="tx2"/>
                          </a:solidFill>
                          <a:effectLst/>
                          <a:latin typeface="Frutiger LT 45 Light" panose="020B0403030504020204" pitchFamily="34" charset="0"/>
                        </a:rPr>
                        <a:t>VAR.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4769003"/>
                  </a:ext>
                </a:extLst>
              </a:tr>
              <a:tr h="206996">
                <a:tc>
                  <a:txBody>
                    <a:bodyPr/>
                    <a:lstStyle/>
                    <a:p>
                      <a:pPr algn="ctr" fontAlgn="ctr"/>
                      <a:endParaRPr lang="es-ES" sz="105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05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05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05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05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0917083"/>
                  </a:ext>
                </a:extLst>
              </a:tr>
              <a:tr h="20699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s-ES" sz="10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GASTOS DE FUNCIONAMIENTO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05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05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05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05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506901"/>
                  </a:ext>
                </a:extLst>
              </a:tr>
              <a:tr h="206996"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GASTOS GENERALES</a:t>
                      </a:r>
                    </a:p>
                  </a:txBody>
                  <a:tcPr marL="9525" marR="3429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526.492,00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526.492,00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6435239"/>
                  </a:ext>
                </a:extLst>
              </a:tr>
              <a:tr h="206996"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DOTACIÓN AMORTIZACIÓN</a:t>
                      </a:r>
                    </a:p>
                  </a:txBody>
                  <a:tcPr marL="9525" marR="3429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81.400,86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99.588,10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18.187,24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38139"/>
                  </a:ext>
                </a:extLst>
              </a:tr>
              <a:tr h="206996"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649505"/>
                  </a:ext>
                </a:extLst>
              </a:tr>
              <a:tr h="206996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Sueldos y salarios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1.905.171,58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2.129.802,46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224.630,88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044719"/>
                  </a:ext>
                </a:extLst>
              </a:tr>
              <a:tr h="206996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Seguridad Social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564.429,89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649.862,44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85.432,55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749559"/>
                  </a:ext>
                </a:extLst>
              </a:tr>
              <a:tr h="206996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Productividad y tareas específicas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0340653"/>
                  </a:ext>
                </a:extLst>
              </a:tr>
              <a:tr h="206996"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GASTOS DE PERSONAL</a:t>
                      </a:r>
                    </a:p>
                  </a:txBody>
                  <a:tcPr marL="9525" marR="3429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2.469.601,47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2.779.664,90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310.063,43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9158046"/>
                  </a:ext>
                </a:extLst>
              </a:tr>
              <a:tr h="206996"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1143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047876"/>
                  </a:ext>
                </a:extLst>
              </a:tr>
              <a:tr h="2069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GASTOS DE FUNCIONAMIENTO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3.077.494,33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3.405.745,00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328.250,67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947464"/>
                  </a:ext>
                </a:extLst>
              </a:tr>
              <a:tr h="206996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FF99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3633064"/>
                  </a:ext>
                </a:extLst>
              </a:tr>
              <a:tr h="2069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GASTOS PROMOCIÓN EQUIPOS DEPORTIVOS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5.850.000,00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5.550.000,00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-300.000,00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-5%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252119"/>
                  </a:ext>
                </a:extLst>
              </a:tr>
              <a:tr h="206996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8108504"/>
                  </a:ext>
                </a:extLst>
              </a:tr>
              <a:tr h="2069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GASTOS DE EJECUCIÓN DE ACCIONES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11.267.039,56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9.559.556,40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-1.707.483,16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-15%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762753"/>
                  </a:ext>
                </a:extLst>
              </a:tr>
              <a:tr h="206996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8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8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8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8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50569"/>
                  </a:ext>
                </a:extLst>
              </a:tr>
              <a:tr h="218496"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sng" strike="noStrike" dirty="0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GASTOS</a:t>
                      </a:r>
                    </a:p>
                  </a:txBody>
                  <a:tcPr marL="9525" marR="3429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20.194.533,89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18.515.301,40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-1.679.232,49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-8%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798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2960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0d1bc6d-f048-4684-a59c-1a2d756c80be" xsi:nil="true"/>
    <lcf76f155ced4ddcb4097134ff3c332f xmlns="cb4efc23-cbea-429c-95ad-f66483036327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3671DA0BFC7C648ABECC1FF189449F0" ma:contentTypeVersion="17" ma:contentTypeDescription="Crear nuevo documento." ma:contentTypeScope="" ma:versionID="037749b488e76c3cec2859bb2207b95b">
  <xsd:schema xmlns:xsd="http://www.w3.org/2001/XMLSchema" xmlns:xs="http://www.w3.org/2001/XMLSchema" xmlns:p="http://schemas.microsoft.com/office/2006/metadata/properties" xmlns:ns2="cb4efc23-cbea-429c-95ad-f66483036327" xmlns:ns3="d0d1bc6d-f048-4684-a59c-1a2d756c80be" targetNamespace="http://schemas.microsoft.com/office/2006/metadata/properties" ma:root="true" ma:fieldsID="4d29562f180e1b3ae9d0dfd4781a5a2a" ns2:_="" ns3:_="">
    <xsd:import namespace="cb4efc23-cbea-429c-95ad-f66483036327"/>
    <xsd:import namespace="d0d1bc6d-f048-4684-a59c-1a2d756c8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4efc23-cbea-429c-95ad-f664830363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f3325280-2aef-4f39-8940-b77a215173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d1bc6d-f048-4684-a59c-1a2d756c8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6355db5-dc56-4116-9f07-999c893e2cf8}" ma:internalName="TaxCatchAll" ma:showField="CatchAllData" ma:web="d0d1bc6d-f048-4684-a59c-1a2d756c8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EE3CBF-0E4E-4440-93EA-7CDA12610939}">
  <ds:schemaRefs>
    <ds:schemaRef ds:uri="9c59f122-ab66-42f1-8bb5-a3979aa14479"/>
    <ds:schemaRef ds:uri="e0515e28-181c-46ff-9191-47e0049ac0c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d0d1bc6d-f048-4684-a59c-1a2d756c80be"/>
    <ds:schemaRef ds:uri="cb4efc23-cbea-429c-95ad-f66483036327"/>
  </ds:schemaRefs>
</ds:datastoreItem>
</file>

<file path=customXml/itemProps2.xml><?xml version="1.0" encoding="utf-8"?>
<ds:datastoreItem xmlns:ds="http://schemas.openxmlformats.org/officeDocument/2006/customXml" ds:itemID="{D1CEA422-A1C6-4261-A729-60DC9B5E66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4efc23-cbea-429c-95ad-f66483036327"/>
    <ds:schemaRef ds:uri="d0d1bc6d-f048-4684-a59c-1a2d756c80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DBBA2E5-439F-4C10-9BCF-58B8C92C9C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361</Words>
  <Application>Microsoft Office PowerPoint</Application>
  <PresentationFormat>Presentación en pantalla (4:3)</PresentationFormat>
  <Paragraphs>199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Frutiger LT 45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Carmelo Ortiz</dc:creator>
  <cp:lastModifiedBy>Manuela Rabaneda Cárdenas</cp:lastModifiedBy>
  <cp:revision>2</cp:revision>
  <cp:lastPrinted>2017-11-09T10:38:26Z</cp:lastPrinted>
  <dcterms:created xsi:type="dcterms:W3CDTF">2015-12-23T13:13:15Z</dcterms:created>
  <dcterms:modified xsi:type="dcterms:W3CDTF">2023-10-20T08:43:37Z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0x010100B78C4C667D80F14B8B425488C0119DEC</vt:lpwstr>
  </property>
  <property fmtid="{D5CDD505-2E9C-101B-9397-08002B2CF9AE}" pid="3" name="MediaServiceImageTags">
    <vt:lpwstr/>
  </property>
</Properties>
</file>