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4"/>
  </p:sldMasterIdLst>
  <p:notesMasterIdLst>
    <p:notesMasterId r:id="rId13"/>
  </p:notesMasterIdLst>
  <p:handoutMasterIdLst>
    <p:handoutMasterId r:id="rId14"/>
  </p:handoutMasterIdLst>
  <p:sldIdLst>
    <p:sldId id="280" r:id="rId5"/>
    <p:sldId id="351" r:id="rId6"/>
    <p:sldId id="365" r:id="rId7"/>
    <p:sldId id="356" r:id="rId8"/>
    <p:sldId id="364" r:id="rId9"/>
    <p:sldId id="367" r:id="rId10"/>
    <p:sldId id="368" r:id="rId11"/>
    <p:sldId id="348" r:id="rId12"/>
  </p:sldIdLst>
  <p:sldSz cx="9144000" cy="6858000" type="screen4x3"/>
  <p:notesSz cx="6797675" cy="9926638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 userDrawn="1">
          <p15:clr>
            <a:srgbClr val="A4A3A4"/>
          </p15:clr>
        </p15:guide>
        <p15:guide id="2" pos="214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F497D"/>
    <a:srgbClr val="F7964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2EB405C-4D3D-4B7C-9628-264B09B56B33}" v="7" vWet="11" dt="2022-11-02T13:20:52.871"/>
    <p1510:client id="{A5E0D725-7CB1-4617-8CFC-3D45A93DFC43}" v="6" dt="2022-11-02T13:33:31.74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327F97BB-C833-4FB7-BDE5-3F7075034690}" styleName="Estilo temático 2 - Énfasis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Estilo temático 2 - Énfasis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176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3128"/>
        <p:guide pos="214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1" y="9"/>
            <a:ext cx="2945862" cy="495793"/>
          </a:xfrm>
          <a:prstGeom prst="rect">
            <a:avLst/>
          </a:prstGeom>
        </p:spPr>
        <p:txBody>
          <a:bodyPr vert="horz" lIns="88128" tIns="44065" rIns="88128" bIns="44065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50302" y="9"/>
            <a:ext cx="2945862" cy="495793"/>
          </a:xfrm>
          <a:prstGeom prst="rect">
            <a:avLst/>
          </a:prstGeom>
        </p:spPr>
        <p:txBody>
          <a:bodyPr vert="horz" lIns="88128" tIns="44065" rIns="88128" bIns="44065" rtlCol="0"/>
          <a:lstStyle>
            <a:lvl1pPr algn="r">
              <a:defRPr sz="1200"/>
            </a:lvl1pPr>
          </a:lstStyle>
          <a:p>
            <a:fld id="{41745C32-8EFD-40CB-949C-D4B7FF8E1413}" type="datetimeFigureOut">
              <a:rPr lang="es-ES" smtClean="0"/>
              <a:pPr/>
              <a:t>18/10/2023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1" y="9429314"/>
            <a:ext cx="2945862" cy="495793"/>
          </a:xfrm>
          <a:prstGeom prst="rect">
            <a:avLst/>
          </a:prstGeom>
        </p:spPr>
        <p:txBody>
          <a:bodyPr vert="horz" lIns="88128" tIns="44065" rIns="88128" bIns="44065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50302" y="9429314"/>
            <a:ext cx="2945862" cy="495793"/>
          </a:xfrm>
          <a:prstGeom prst="rect">
            <a:avLst/>
          </a:prstGeom>
        </p:spPr>
        <p:txBody>
          <a:bodyPr vert="horz" lIns="88128" tIns="44065" rIns="88128" bIns="44065" rtlCol="0" anchor="b"/>
          <a:lstStyle>
            <a:lvl1pPr algn="r">
              <a:defRPr sz="1200"/>
            </a:lvl1pPr>
          </a:lstStyle>
          <a:p>
            <a:fld id="{FFC53F24-2CC1-4592-8E40-0ABA7F78BB4B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47287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10" y="3"/>
            <a:ext cx="2945659" cy="496331"/>
          </a:xfrm>
          <a:prstGeom prst="rect">
            <a:avLst/>
          </a:prstGeom>
        </p:spPr>
        <p:txBody>
          <a:bodyPr vert="horz" lIns="91326" tIns="45664" rIns="91326" bIns="45664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50453" y="3"/>
            <a:ext cx="2945659" cy="496331"/>
          </a:xfrm>
          <a:prstGeom prst="rect">
            <a:avLst/>
          </a:prstGeom>
        </p:spPr>
        <p:txBody>
          <a:bodyPr vert="horz" lIns="91326" tIns="45664" rIns="91326" bIns="45664" rtlCol="0"/>
          <a:lstStyle>
            <a:lvl1pPr algn="r">
              <a:defRPr sz="1200"/>
            </a:lvl1pPr>
          </a:lstStyle>
          <a:p>
            <a:fld id="{19B4C809-9407-4E28-9480-604F7EDC15EB}" type="datetimeFigureOut">
              <a:rPr lang="es-ES" smtClean="0"/>
              <a:pPr/>
              <a:t>18/10/2023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2950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26" tIns="45664" rIns="91326" bIns="45664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79769" y="4715162"/>
            <a:ext cx="5438140" cy="4466987"/>
          </a:xfrm>
          <a:prstGeom prst="rect">
            <a:avLst/>
          </a:prstGeom>
        </p:spPr>
        <p:txBody>
          <a:bodyPr vert="horz" lIns="91326" tIns="45664" rIns="91326" bIns="45664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10" y="9428586"/>
            <a:ext cx="2945659" cy="496331"/>
          </a:xfrm>
          <a:prstGeom prst="rect">
            <a:avLst/>
          </a:prstGeom>
        </p:spPr>
        <p:txBody>
          <a:bodyPr vert="horz" lIns="91326" tIns="45664" rIns="91326" bIns="45664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50453" y="9428586"/>
            <a:ext cx="2945659" cy="496331"/>
          </a:xfrm>
          <a:prstGeom prst="rect">
            <a:avLst/>
          </a:prstGeom>
        </p:spPr>
        <p:txBody>
          <a:bodyPr vert="horz" lIns="91326" tIns="45664" rIns="91326" bIns="45664" rtlCol="0" anchor="b"/>
          <a:lstStyle>
            <a:lvl1pPr algn="r">
              <a:defRPr sz="1200"/>
            </a:lvl1pPr>
          </a:lstStyle>
          <a:p>
            <a:fld id="{EC64021E-141A-4CEE-8855-C45637D4CCA5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697185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9A702-5551-4BF3-9064-85BF271DD6EC}" type="datetimeFigureOut">
              <a:rPr lang="es-ES" smtClean="0"/>
              <a:pPr/>
              <a:t>18/10/2023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A52F6-9BCE-48FE-B78A-5A2E47D449C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9A702-5551-4BF3-9064-85BF271DD6EC}" type="datetimeFigureOut">
              <a:rPr lang="es-ES" smtClean="0"/>
              <a:pPr/>
              <a:t>18/10/2023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A52F6-9BCE-48FE-B78A-5A2E47D449C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9A702-5551-4BF3-9064-85BF271DD6EC}" type="datetimeFigureOut">
              <a:rPr lang="es-ES" smtClean="0"/>
              <a:pPr/>
              <a:t>18/10/2023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A52F6-9BCE-48FE-B78A-5A2E47D449C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9A702-5551-4BF3-9064-85BF271DD6EC}" type="datetimeFigureOut">
              <a:rPr lang="es-ES" smtClean="0"/>
              <a:pPr/>
              <a:t>18/10/2023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A52F6-9BCE-48FE-B78A-5A2E47D449C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5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9A702-5551-4BF3-9064-85BF271DD6EC}" type="datetimeFigureOut">
              <a:rPr lang="es-ES" smtClean="0"/>
              <a:pPr/>
              <a:t>18/10/2023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A52F6-9BCE-48FE-B78A-5A2E47D449C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9A702-5551-4BF3-9064-85BF271DD6EC}" type="datetimeFigureOut">
              <a:rPr lang="es-ES" smtClean="0"/>
              <a:pPr/>
              <a:t>18/10/2023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A52F6-9BCE-48FE-B78A-5A2E47D449C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2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2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9A702-5551-4BF3-9064-85BF271DD6EC}" type="datetimeFigureOut">
              <a:rPr lang="es-ES" smtClean="0"/>
              <a:pPr/>
              <a:t>18/10/2023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A52F6-9BCE-48FE-B78A-5A2E47D449C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9A702-5551-4BF3-9064-85BF271DD6EC}" type="datetimeFigureOut">
              <a:rPr lang="es-ES" smtClean="0"/>
              <a:pPr/>
              <a:t>18/10/2023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A52F6-9BCE-48FE-B78A-5A2E47D449C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9A702-5551-4BF3-9064-85BF271DD6EC}" type="datetimeFigureOut">
              <a:rPr lang="es-ES" smtClean="0"/>
              <a:pPr/>
              <a:t>18/10/2023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A52F6-9BCE-48FE-B78A-5A2E47D449C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9A702-5551-4BF3-9064-85BF271DD6EC}" type="datetimeFigureOut">
              <a:rPr lang="es-ES" smtClean="0"/>
              <a:pPr/>
              <a:t>18/10/2023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A52F6-9BCE-48FE-B78A-5A2E47D449C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9A702-5551-4BF3-9064-85BF271DD6EC}" type="datetimeFigureOut">
              <a:rPr lang="es-ES" smtClean="0"/>
              <a:pPr/>
              <a:t>18/10/2023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A52F6-9BCE-48FE-B78A-5A2E47D449C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09A702-5551-4BF3-9064-85BF271DD6EC}" type="datetimeFigureOut">
              <a:rPr lang="es-ES" smtClean="0"/>
              <a:pPr/>
              <a:t>18/10/2023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1A52F6-9BCE-48FE-B78A-5A2E47D449C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>
        <p14:prism/>
      </p:transition>
    </mc:Choice>
    <mc:Fallback xmlns="">
      <p:transition spd="slow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28596" y="1071546"/>
            <a:ext cx="8229600" cy="4525963"/>
          </a:xfrm>
        </p:spPr>
        <p:txBody>
          <a:bodyPr/>
          <a:lstStyle/>
          <a:p>
            <a:pPr algn="ctr">
              <a:buNone/>
            </a:pPr>
            <a:endParaRPr lang="es-ES_tradnl" b="1">
              <a:solidFill>
                <a:schemeClr val="tx2"/>
              </a:solidFill>
              <a:latin typeface="Frutiger LT 45 Light" pitchFamily="34" charset="0"/>
            </a:endParaRPr>
          </a:p>
          <a:p>
            <a:pPr algn="ctr">
              <a:buNone/>
            </a:pPr>
            <a:endParaRPr lang="es-ES_tradnl" b="1">
              <a:solidFill>
                <a:schemeClr val="tx2"/>
              </a:solidFill>
              <a:latin typeface="Frutiger LT 45 Light" pitchFamily="34" charset="0"/>
            </a:endParaRPr>
          </a:p>
          <a:p>
            <a:pPr algn="ctr">
              <a:buNone/>
            </a:pPr>
            <a:r>
              <a:rPr lang="es-ES"/>
              <a:t>Punto 2.- Aprobación del Programa de Actuación, Inversiones y Financiación (P.A.I.F.) para el ejercicio 2023.</a:t>
            </a:r>
          </a:p>
          <a:p>
            <a:pPr algn="ctr">
              <a:buNone/>
            </a:pPr>
            <a:endParaRPr lang="es-ES_tradnl" b="1">
              <a:solidFill>
                <a:schemeClr val="tx2"/>
              </a:solidFill>
              <a:latin typeface="Frutiger LT 45 Light" pitchFamily="34" charset="0"/>
            </a:endParaRPr>
          </a:p>
          <a:p>
            <a:pPr algn="ctr">
              <a:buNone/>
            </a:pPr>
            <a:endParaRPr lang="es-ES" b="1">
              <a:solidFill>
                <a:schemeClr val="tx2"/>
              </a:solidFill>
              <a:latin typeface="Frutiger LT 45 Light" pitchFamily="34" charset="0"/>
            </a:endParaRPr>
          </a:p>
        </p:txBody>
      </p:sp>
      <p:pic>
        <p:nvPicPr>
          <p:cNvPr id="4" name="Picture 9" descr="Imagen de la pantalla de un video juego&#10;&#10;Descripción generada automáticamente con confianza baja">
            <a:extLst>
              <a:ext uri="{FF2B5EF4-FFF2-40B4-BE49-F238E27FC236}">
                <a16:creationId xmlns:a16="http://schemas.microsoft.com/office/drawing/2014/main" id="{5A8A0EBA-EC26-4472-A1AE-7261B4DCFD5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5894103"/>
            <a:ext cx="1818005" cy="493395"/>
          </a:xfrm>
          <a:prstGeom prst="rect">
            <a:avLst/>
          </a:prstGeom>
        </p:spPr>
      </p:pic>
      <p:grpSp>
        <p:nvGrpSpPr>
          <p:cNvPr id="5" name="Grupo 4">
            <a:extLst>
              <a:ext uri="{FF2B5EF4-FFF2-40B4-BE49-F238E27FC236}">
                <a16:creationId xmlns:a16="http://schemas.microsoft.com/office/drawing/2014/main" id="{49428E07-1EB8-4AAC-9CB7-9FA8F755898D}"/>
              </a:ext>
            </a:extLst>
          </p:cNvPr>
          <p:cNvGrpSpPr/>
          <p:nvPr/>
        </p:nvGrpSpPr>
        <p:grpSpPr>
          <a:xfrm>
            <a:off x="5600708" y="5743608"/>
            <a:ext cx="2707005" cy="643890"/>
            <a:chOff x="0" y="0"/>
            <a:chExt cx="2707005" cy="645795"/>
          </a:xfrm>
        </p:grpSpPr>
        <p:pic>
          <p:nvPicPr>
            <p:cNvPr id="6" name="Picture 10" descr="Logotipo&#10;&#10;Descripción generada automáticamente">
              <a:extLst>
                <a:ext uri="{FF2B5EF4-FFF2-40B4-BE49-F238E27FC236}">
                  <a16:creationId xmlns:a16="http://schemas.microsoft.com/office/drawing/2014/main" id="{1844411E-8AA3-48C2-A7C1-1650A863B49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8702" b="7356"/>
            <a:stretch/>
          </p:blipFill>
          <p:spPr bwMode="auto">
            <a:xfrm>
              <a:off x="0" y="0"/>
              <a:ext cx="770255" cy="645795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8" name="Picture 11" descr="Forma&#10;&#10;Descripción generada automáticamente con confianza media">
              <a:extLst>
                <a:ext uri="{FF2B5EF4-FFF2-40B4-BE49-F238E27FC236}">
                  <a16:creationId xmlns:a16="http://schemas.microsoft.com/office/drawing/2014/main" id="{D9524DD1-F128-4EC9-BE15-76C6BEC156D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52500" y="114300"/>
              <a:ext cx="1754505" cy="421005"/>
            </a:xfrm>
            <a:prstGeom prst="rect">
              <a:avLst/>
            </a:prstGeom>
          </p:spPr>
        </p:pic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8364651"/>
              </p:ext>
            </p:extLst>
          </p:nvPr>
        </p:nvGraphicFramePr>
        <p:xfrm>
          <a:off x="1322512" y="1268760"/>
          <a:ext cx="6633863" cy="4032444"/>
        </p:xfrm>
        <a:graphic>
          <a:graphicData uri="http://schemas.openxmlformats.org/drawingml/2006/table">
            <a:tbl>
              <a:tblPr/>
              <a:tblGrid>
                <a:gridCol w="3355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25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440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40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440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406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7118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9830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974963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>
                          <a:effectLst/>
                          <a:latin typeface="Arial" panose="020B0604020202020204" pitchFamily="34" charset="0"/>
                        </a:rPr>
                        <a:t>PRESUPUESTO GENERAL DEL CABILDO INSULAR DE TENERIFE</a:t>
                      </a:r>
                      <a:br>
                        <a:rPr lang="es-ES" sz="1200" b="1" i="0" u="none" strike="noStrike"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s-ES" sz="1200" b="1" i="0" u="none" strike="noStrike">
                          <a:effectLst/>
                          <a:latin typeface="Arial" panose="020B0604020202020204" pitchFamily="34" charset="0"/>
                        </a:rPr>
                        <a:t>PROGRAMA DE ACTUACIÓN, INVERSIONES Y FINANCIACIÓN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8782">
                <a:tc gridSpan="8">
                  <a:txBody>
                    <a:bodyPr/>
                    <a:lstStyle/>
                    <a:p>
                      <a:pPr algn="l" fontAlgn="ctr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SPET, TURISMO DE TENERIFE, S.A.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8791"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0389">
                <a:tc gridSpan="3">
                  <a:txBody>
                    <a:bodyPr/>
                    <a:lstStyle/>
                    <a:p>
                      <a:pPr algn="l" fontAlgn="b"/>
                      <a:r>
                        <a:rPr lang="es-ES" sz="1200" b="1" i="0" u="none" strike="noStrike">
                          <a:effectLst/>
                          <a:latin typeface="Arial" panose="020B0604020202020204" pitchFamily="34" charset="0"/>
                        </a:rPr>
                        <a:t>Órganos de Gobierno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E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8791"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8791">
                <a:tc gridSpan="3">
                  <a:txBody>
                    <a:bodyPr/>
                    <a:lstStyle/>
                    <a:p>
                      <a:pPr algn="l" fontAlgn="b"/>
                      <a:r>
                        <a:rPr lang="es-ES" sz="1000" b="1" i="0" u="none" strike="noStrike">
                          <a:effectLst/>
                          <a:latin typeface="Arial" panose="020B0604020202020204" pitchFamily="34" charset="0"/>
                        </a:rPr>
                        <a:t>Número total de miembros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E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8791"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8791"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>
                          <a:effectLst/>
                          <a:latin typeface="Arial" panose="020B0604020202020204" pitchFamily="34" charset="0"/>
                        </a:rPr>
                        <a:t>Miembros designados por el sector público.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E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8791"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effectLst/>
                          <a:latin typeface="Arial" panose="020B0604020202020204" pitchFamily="34" charset="0"/>
                        </a:rPr>
                        <a:t>a.-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>
                          <a:effectLst/>
                          <a:latin typeface="Arial" panose="020B0604020202020204" pitchFamily="34" charset="0"/>
                        </a:rPr>
                        <a:t>Por la Entidad Local o sus Entes Dependientes.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E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8791"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effectLst/>
                          <a:latin typeface="Arial" panose="020B0604020202020204" pitchFamily="34" charset="0"/>
                        </a:rPr>
                        <a:t>b.-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>
                          <a:effectLst/>
                          <a:latin typeface="Arial" panose="020B0604020202020204" pitchFamily="34" charset="0"/>
                        </a:rPr>
                        <a:t>Por otras Administraciones Públicas.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E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8791"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28791"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>
                          <a:effectLst/>
                          <a:latin typeface="Arial" panose="020B0604020202020204" pitchFamily="34" charset="0"/>
                        </a:rPr>
                        <a:t>Miembros designados por el sector privado.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E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39191"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pic>
        <p:nvPicPr>
          <p:cNvPr id="4" name="Picture 9" descr="Imagen de la pantalla de un video juego&#10;&#10;Descripción generada automáticamente con confianza baja">
            <a:extLst>
              <a:ext uri="{FF2B5EF4-FFF2-40B4-BE49-F238E27FC236}">
                <a16:creationId xmlns:a16="http://schemas.microsoft.com/office/drawing/2014/main" id="{F0D48936-3FE2-49A9-BE5C-883DDAD6079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6021288"/>
            <a:ext cx="1818005" cy="493395"/>
          </a:xfrm>
          <a:prstGeom prst="rect">
            <a:avLst/>
          </a:prstGeom>
        </p:spPr>
      </p:pic>
      <p:grpSp>
        <p:nvGrpSpPr>
          <p:cNvPr id="5" name="Grupo 4">
            <a:extLst>
              <a:ext uri="{FF2B5EF4-FFF2-40B4-BE49-F238E27FC236}">
                <a16:creationId xmlns:a16="http://schemas.microsoft.com/office/drawing/2014/main" id="{037EEFEB-3249-4C1C-B8F5-542B582ABF76}"/>
              </a:ext>
            </a:extLst>
          </p:cNvPr>
          <p:cNvGrpSpPr/>
          <p:nvPr/>
        </p:nvGrpSpPr>
        <p:grpSpPr>
          <a:xfrm>
            <a:off x="5600708" y="5870793"/>
            <a:ext cx="2707005" cy="643890"/>
            <a:chOff x="0" y="0"/>
            <a:chExt cx="2707005" cy="645795"/>
          </a:xfrm>
        </p:grpSpPr>
        <p:pic>
          <p:nvPicPr>
            <p:cNvPr id="7" name="Picture 10" descr="Logotipo&#10;&#10;Descripción generada automáticamente">
              <a:extLst>
                <a:ext uri="{FF2B5EF4-FFF2-40B4-BE49-F238E27FC236}">
                  <a16:creationId xmlns:a16="http://schemas.microsoft.com/office/drawing/2014/main" id="{CD547917-1AD5-4AAD-908E-4A2B8CD97FE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8702" b="7356"/>
            <a:stretch/>
          </p:blipFill>
          <p:spPr bwMode="auto">
            <a:xfrm>
              <a:off x="0" y="0"/>
              <a:ext cx="770255" cy="645795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9" name="Picture 11" descr="Forma&#10;&#10;Descripción generada automáticamente con confianza media">
              <a:extLst>
                <a:ext uri="{FF2B5EF4-FFF2-40B4-BE49-F238E27FC236}">
                  <a16:creationId xmlns:a16="http://schemas.microsoft.com/office/drawing/2014/main" id="{687879DE-A4A3-4343-84E5-02DFFC502CA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52500" y="114300"/>
              <a:ext cx="1754505" cy="42100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5616684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9" descr="Imagen de la pantalla de un video juego&#10;&#10;Descripción generada automáticamente con confianza baja">
            <a:extLst>
              <a:ext uri="{FF2B5EF4-FFF2-40B4-BE49-F238E27FC236}">
                <a16:creationId xmlns:a16="http://schemas.microsoft.com/office/drawing/2014/main" id="{D13516A4-EC72-46D3-91AA-BC29C0502D5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5990613"/>
            <a:ext cx="1818005" cy="493395"/>
          </a:xfrm>
          <a:prstGeom prst="rect">
            <a:avLst/>
          </a:prstGeom>
        </p:spPr>
      </p:pic>
      <p:grpSp>
        <p:nvGrpSpPr>
          <p:cNvPr id="12" name="Grupo 11">
            <a:extLst>
              <a:ext uri="{FF2B5EF4-FFF2-40B4-BE49-F238E27FC236}">
                <a16:creationId xmlns:a16="http://schemas.microsoft.com/office/drawing/2014/main" id="{B4F92557-637A-4086-BB3F-50A6E62BAAF9}"/>
              </a:ext>
            </a:extLst>
          </p:cNvPr>
          <p:cNvGrpSpPr/>
          <p:nvPr/>
        </p:nvGrpSpPr>
        <p:grpSpPr>
          <a:xfrm>
            <a:off x="5528700" y="5840118"/>
            <a:ext cx="2707005" cy="643890"/>
            <a:chOff x="0" y="0"/>
            <a:chExt cx="2707005" cy="645795"/>
          </a:xfrm>
        </p:grpSpPr>
        <p:pic>
          <p:nvPicPr>
            <p:cNvPr id="13" name="Picture 10" descr="Logotipo&#10;&#10;Descripción generada automáticamente">
              <a:extLst>
                <a:ext uri="{FF2B5EF4-FFF2-40B4-BE49-F238E27FC236}">
                  <a16:creationId xmlns:a16="http://schemas.microsoft.com/office/drawing/2014/main" id="{502C7942-9565-43E9-AADF-030A500D1E2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8702" b="7356"/>
            <a:stretch/>
          </p:blipFill>
          <p:spPr bwMode="auto">
            <a:xfrm>
              <a:off x="0" y="0"/>
              <a:ext cx="770255" cy="645795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14" name="Picture 11" descr="Forma&#10;&#10;Descripción generada automáticamente con confianza media">
              <a:extLst>
                <a:ext uri="{FF2B5EF4-FFF2-40B4-BE49-F238E27FC236}">
                  <a16:creationId xmlns:a16="http://schemas.microsoft.com/office/drawing/2014/main" id="{477CC596-8876-4EA2-80E9-B418D8E9097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52500" y="114300"/>
              <a:ext cx="1754505" cy="421005"/>
            </a:xfrm>
            <a:prstGeom prst="rect">
              <a:avLst/>
            </a:prstGeom>
          </p:spPr>
        </p:pic>
      </p:grp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3E7926FB-5DDB-CEA9-6C35-2CA7E45132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0566591"/>
              </p:ext>
            </p:extLst>
          </p:nvPr>
        </p:nvGraphicFramePr>
        <p:xfrm>
          <a:off x="395536" y="260648"/>
          <a:ext cx="8352929" cy="5344286"/>
        </p:xfrm>
        <a:graphic>
          <a:graphicData uri="http://schemas.openxmlformats.org/drawingml/2006/table">
            <a:tbl>
              <a:tblPr/>
              <a:tblGrid>
                <a:gridCol w="3077026">
                  <a:extLst>
                    <a:ext uri="{9D8B030D-6E8A-4147-A177-3AD203B41FA5}">
                      <a16:colId xmlns:a16="http://schemas.microsoft.com/office/drawing/2014/main" val="917447114"/>
                    </a:ext>
                  </a:extLst>
                </a:gridCol>
                <a:gridCol w="843021">
                  <a:extLst>
                    <a:ext uri="{9D8B030D-6E8A-4147-A177-3AD203B41FA5}">
                      <a16:colId xmlns:a16="http://schemas.microsoft.com/office/drawing/2014/main" val="541458912"/>
                    </a:ext>
                  </a:extLst>
                </a:gridCol>
                <a:gridCol w="2093502">
                  <a:extLst>
                    <a:ext uri="{9D8B030D-6E8A-4147-A177-3AD203B41FA5}">
                      <a16:colId xmlns:a16="http://schemas.microsoft.com/office/drawing/2014/main" val="2989044664"/>
                    </a:ext>
                  </a:extLst>
                </a:gridCol>
                <a:gridCol w="1169690">
                  <a:extLst>
                    <a:ext uri="{9D8B030D-6E8A-4147-A177-3AD203B41FA5}">
                      <a16:colId xmlns:a16="http://schemas.microsoft.com/office/drawing/2014/main" val="1695850067"/>
                    </a:ext>
                  </a:extLst>
                </a:gridCol>
                <a:gridCol w="1169690">
                  <a:extLst>
                    <a:ext uri="{9D8B030D-6E8A-4147-A177-3AD203B41FA5}">
                      <a16:colId xmlns:a16="http://schemas.microsoft.com/office/drawing/2014/main" val="3570419655"/>
                    </a:ext>
                  </a:extLst>
                </a:gridCol>
              </a:tblGrid>
              <a:tr h="195568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I.2. SUBVENCIONES DE EXPLOTACIÓN.</a:t>
                      </a:r>
                    </a:p>
                  </a:txBody>
                  <a:tcPr marL="7207" marR="7207" marT="72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207" marR="7207" marT="72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207" marR="7207" marT="72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207" marR="7207" marT="72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1771423"/>
                  </a:ext>
                </a:extLst>
              </a:tr>
              <a:tr h="288716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Subvenciones para financiar actividades específicas</a:t>
                      </a:r>
                    </a:p>
                  </a:txBody>
                  <a:tcPr marL="7207" marR="7207" marT="7207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1" i="0" u="none" strike="noStrike">
                          <a:effectLst/>
                          <a:latin typeface="Arial" panose="020B0604020202020204" pitchFamily="34" charset="0"/>
                        </a:rPr>
                        <a:t>Ente</a:t>
                      </a:r>
                    </a:p>
                  </a:txBody>
                  <a:tcPr marL="7207" marR="7207" marT="7207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1" i="0" u="none" strike="noStrike">
                          <a:effectLst/>
                          <a:latin typeface="Arial" panose="020B0604020202020204" pitchFamily="34" charset="0"/>
                        </a:rPr>
                        <a:t>2022</a:t>
                      </a:r>
                    </a:p>
                  </a:txBody>
                  <a:tcPr marL="7207" marR="7207" marT="7207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1" i="0" u="none" strike="noStrike">
                          <a:effectLst/>
                          <a:latin typeface="Arial" panose="020B0604020202020204" pitchFamily="34" charset="0"/>
                        </a:rPr>
                        <a:t>2023</a:t>
                      </a:r>
                    </a:p>
                  </a:txBody>
                  <a:tcPr marL="7207" marR="7207" marT="7207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7577078"/>
                  </a:ext>
                </a:extLst>
              </a:tr>
              <a:tr h="195568"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Promoción Económica (Why Tenerife)</a:t>
                      </a:r>
                    </a:p>
                  </a:txBody>
                  <a:tcPr marL="7207" marR="7207" marT="72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207" marR="7207" marT="72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Cabildo Insular de Tenerife</a:t>
                      </a:r>
                    </a:p>
                  </a:txBody>
                  <a:tcPr marL="7207" marR="7207" marT="72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220.000,00</a:t>
                      </a:r>
                    </a:p>
                  </a:txBody>
                  <a:tcPr marL="7207" marR="7207" marT="72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220.000,00</a:t>
                      </a:r>
                    </a:p>
                  </a:txBody>
                  <a:tcPr marL="7207" marR="7207" marT="72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1649468"/>
                  </a:ext>
                </a:extLst>
              </a:tr>
              <a:tr h="288716"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Acciones Promocionales y de Conectividad</a:t>
                      </a:r>
                    </a:p>
                  </a:txBody>
                  <a:tcPr marL="7207" marR="7207" marT="72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207" marR="7207" marT="72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Cabildo Insular de Tenerife</a:t>
                      </a:r>
                    </a:p>
                  </a:txBody>
                  <a:tcPr marL="7207" marR="7207" marT="72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7.830.518,97</a:t>
                      </a:r>
                    </a:p>
                  </a:txBody>
                  <a:tcPr marL="7207" marR="7207" marT="72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5.330.518,97</a:t>
                      </a:r>
                    </a:p>
                  </a:txBody>
                  <a:tcPr marL="7207" marR="7207" marT="72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7753899"/>
                  </a:ext>
                </a:extLst>
              </a:tr>
              <a:tr h="312464"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Acciones mejora competitividad turística  destino</a:t>
                      </a:r>
                    </a:p>
                  </a:txBody>
                  <a:tcPr marL="7207" marR="7207" marT="72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207" marR="7207" marT="72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Cabildo Insular de Tenerife</a:t>
                      </a:r>
                    </a:p>
                  </a:txBody>
                  <a:tcPr marL="7207" marR="7207" marT="72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7207" marR="7207" marT="72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1.850.000,00</a:t>
                      </a:r>
                    </a:p>
                  </a:txBody>
                  <a:tcPr marL="7207" marR="7207" marT="72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3426644"/>
                  </a:ext>
                </a:extLst>
              </a:tr>
              <a:tr h="288716"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Promoción Equipos Deportivos Primer Nivel</a:t>
                      </a:r>
                    </a:p>
                  </a:txBody>
                  <a:tcPr marL="7207" marR="7207" marT="72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207" marR="7207" marT="72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Cabildo Insular de Tenerife</a:t>
                      </a:r>
                    </a:p>
                  </a:txBody>
                  <a:tcPr marL="7207" marR="7207" marT="72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5.850.000,00</a:t>
                      </a:r>
                    </a:p>
                  </a:txBody>
                  <a:tcPr marL="7207" marR="7207" marT="72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5.550.000,00</a:t>
                      </a:r>
                    </a:p>
                  </a:txBody>
                  <a:tcPr marL="7207" marR="7207" marT="72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9503608"/>
                  </a:ext>
                </a:extLst>
              </a:tr>
              <a:tr h="288716"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Plurianual Reactivación actividad económica</a:t>
                      </a:r>
                    </a:p>
                  </a:txBody>
                  <a:tcPr marL="7207" marR="7207" marT="72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207" marR="7207" marT="72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Cabildo Insular de Tenerife</a:t>
                      </a:r>
                    </a:p>
                  </a:txBody>
                  <a:tcPr marL="7207" marR="7207" marT="72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1.500.000,00</a:t>
                      </a:r>
                    </a:p>
                  </a:txBody>
                  <a:tcPr marL="7207" marR="7207" marT="72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7207" marR="7207" marT="72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6451161"/>
                  </a:ext>
                </a:extLst>
              </a:tr>
              <a:tr h="195568"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Aportación Grandes Eventos</a:t>
                      </a:r>
                    </a:p>
                  </a:txBody>
                  <a:tcPr marL="7207" marR="7207" marT="72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207" marR="7207" marT="72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Cabildo Insular de Tenerife</a:t>
                      </a:r>
                    </a:p>
                  </a:txBody>
                  <a:tcPr marL="7207" marR="7207" marT="72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950.000,00</a:t>
                      </a:r>
                    </a:p>
                  </a:txBody>
                  <a:tcPr marL="7207" marR="7207" marT="72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1.900.000,00</a:t>
                      </a:r>
                    </a:p>
                  </a:txBody>
                  <a:tcPr marL="7207" marR="7207" marT="72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6547425"/>
                  </a:ext>
                </a:extLst>
              </a:tr>
              <a:tr h="195568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CONCEDIDAS </a:t>
                      </a:r>
                    </a:p>
                  </a:txBody>
                  <a:tcPr marL="7207" marR="7207" marT="7207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16.350.518,97</a:t>
                      </a:r>
                    </a:p>
                  </a:txBody>
                  <a:tcPr marL="7207" marR="7207" marT="7207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14.850.518,97</a:t>
                      </a:r>
                    </a:p>
                  </a:txBody>
                  <a:tcPr marL="7207" marR="7207" marT="7207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2316825"/>
                  </a:ext>
                </a:extLst>
              </a:tr>
              <a:tr h="193055"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207" marR="7207" marT="7207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207" marR="7207" marT="7207" marB="0" anchor="ctr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207" marR="7207" marT="7207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207" marR="7207" marT="7207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207" marR="7207" marT="7207" marB="0" anchor="ctr">
                    <a:lnL w="635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009848"/>
                  </a:ext>
                </a:extLst>
              </a:tr>
              <a:tr h="193055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Otras aportaciones </a:t>
                      </a:r>
                      <a:r>
                        <a:rPr lang="es-ES" sz="1100" b="1" i="0" u="none" strike="noStrike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deL</a:t>
                      </a:r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Cabildo</a:t>
                      </a:r>
                    </a:p>
                  </a:txBody>
                  <a:tcPr marL="7207" marR="7207" marT="7207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1" i="0" u="none" strike="noStrike">
                          <a:effectLst/>
                          <a:latin typeface="Arial" panose="020B0604020202020204" pitchFamily="34" charset="0"/>
                        </a:rPr>
                        <a:t>Ente</a:t>
                      </a:r>
                    </a:p>
                  </a:txBody>
                  <a:tcPr marL="7207" marR="7207" marT="7207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1" i="0" u="none" strike="noStrike">
                          <a:effectLst/>
                          <a:latin typeface="Arial" panose="020B0604020202020204" pitchFamily="34" charset="0"/>
                        </a:rPr>
                        <a:t>2022</a:t>
                      </a:r>
                    </a:p>
                  </a:txBody>
                  <a:tcPr marL="7207" marR="7207" marT="7207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1" i="0" u="none" strike="noStrike">
                          <a:effectLst/>
                          <a:latin typeface="Arial" panose="020B0604020202020204" pitchFamily="34" charset="0"/>
                        </a:rPr>
                        <a:t>2023</a:t>
                      </a:r>
                    </a:p>
                  </a:txBody>
                  <a:tcPr marL="7207" marR="7207" marT="7207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1451734"/>
                  </a:ext>
                </a:extLst>
              </a:tr>
              <a:tr h="195568"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Aportación Gastos funcionamiento</a:t>
                      </a:r>
                    </a:p>
                  </a:txBody>
                  <a:tcPr marL="7207" marR="7207" marT="72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207" marR="7207" marT="72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Cabildo Insular de Tenerife</a:t>
                      </a:r>
                    </a:p>
                  </a:txBody>
                  <a:tcPr marL="7207" marR="7207" marT="72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3.077.494,33</a:t>
                      </a:r>
                    </a:p>
                  </a:txBody>
                  <a:tcPr marL="7207" marR="7207" marT="72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3.077.494,33</a:t>
                      </a:r>
                    </a:p>
                  </a:txBody>
                  <a:tcPr marL="7207" marR="7207" marT="72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3538747"/>
                  </a:ext>
                </a:extLst>
              </a:tr>
              <a:tr h="195568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207" marR="7207" marT="7207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3.077.494,33</a:t>
                      </a:r>
                    </a:p>
                  </a:txBody>
                  <a:tcPr marL="7207" marR="7207" marT="7207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3.077.494,33</a:t>
                      </a:r>
                    </a:p>
                  </a:txBody>
                  <a:tcPr marL="7207" marR="7207" marT="7207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6896579"/>
                  </a:ext>
                </a:extLst>
              </a:tr>
              <a:tr h="193055"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07" marR="7207" marT="720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07" marR="7207" marT="720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07" marR="7207" marT="720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07" marR="7207" marT="720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07" marR="7207" marT="720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4510108"/>
                  </a:ext>
                </a:extLst>
              </a:tr>
              <a:tr h="195568"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07" marR="7207" marT="72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07" marR="7207" marT="7207" marB="0" anchor="b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1" i="0" u="none" strike="noStrike">
                          <a:effectLst/>
                          <a:latin typeface="Arial" panose="020B0604020202020204" pitchFamily="34" charset="0"/>
                        </a:rPr>
                        <a:t>TOTAL CABILDO TFE</a:t>
                      </a:r>
                    </a:p>
                  </a:txBody>
                  <a:tcPr marL="7207" marR="7207" marT="7207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19.428.013,30</a:t>
                      </a:r>
                    </a:p>
                  </a:txBody>
                  <a:tcPr marL="7207" marR="7207" marT="7207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17.928.013,30</a:t>
                      </a:r>
                    </a:p>
                  </a:txBody>
                  <a:tcPr marL="7207" marR="7207" marT="7207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776486"/>
                  </a:ext>
                </a:extLst>
              </a:tr>
              <a:tr h="193055"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07" marR="7207" marT="72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07" marR="7207" marT="72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07" marR="7207" marT="72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07" marR="7207" marT="720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07" marR="7207" marT="720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9649769"/>
                  </a:ext>
                </a:extLst>
              </a:tr>
              <a:tr h="193055"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07" marR="7207" marT="72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07" marR="7207" marT="72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07" marR="7207" marT="72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07" marR="7207" marT="72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07" marR="7207" marT="72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99022972"/>
                  </a:ext>
                </a:extLst>
              </a:tr>
              <a:tr h="193055"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07" marR="7207" marT="72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07" marR="7207" marT="72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07" marR="7207" marT="72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07" marR="7207" marT="72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07" marR="7207" marT="72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30243170"/>
                  </a:ext>
                </a:extLst>
              </a:tr>
              <a:tr h="288716"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I.2. SUBVENCIONES DE EXPLOTACIÓN.</a:t>
                      </a:r>
                    </a:p>
                  </a:txBody>
                  <a:tcPr marL="7207" marR="7207" marT="72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207" marR="7207" marT="7207" marB="0" anchor="ctr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207" marR="7207" marT="7207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207" marR="7207" marT="7207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207" marR="7207" marT="7207" marB="0" anchor="ctr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2971212"/>
                  </a:ext>
                </a:extLst>
              </a:tr>
              <a:tr h="288716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Subvenciones para financiar actividades específicas</a:t>
                      </a:r>
                    </a:p>
                  </a:txBody>
                  <a:tcPr marL="7207" marR="7207" marT="7207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1" i="0" u="none" strike="noStrike">
                          <a:effectLst/>
                          <a:latin typeface="Arial" panose="020B0604020202020204" pitchFamily="34" charset="0"/>
                        </a:rPr>
                        <a:t>Ente</a:t>
                      </a:r>
                    </a:p>
                  </a:txBody>
                  <a:tcPr marL="7207" marR="7207" marT="7207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1" i="0" u="none" strike="noStrike">
                          <a:effectLst/>
                          <a:latin typeface="Arial" panose="020B0604020202020204" pitchFamily="34" charset="0"/>
                        </a:rPr>
                        <a:t>2022</a:t>
                      </a:r>
                    </a:p>
                  </a:txBody>
                  <a:tcPr marL="7207" marR="7207" marT="7207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1" i="0" u="none" strike="noStrike">
                          <a:effectLst/>
                          <a:latin typeface="Arial" panose="020B0604020202020204" pitchFamily="34" charset="0"/>
                        </a:rPr>
                        <a:t>2023</a:t>
                      </a:r>
                    </a:p>
                  </a:txBody>
                  <a:tcPr marL="7207" marR="7207" marT="7207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1542697"/>
                  </a:ext>
                </a:extLst>
              </a:tr>
              <a:tr h="193055"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Proyecto Investigo</a:t>
                      </a:r>
                    </a:p>
                  </a:txBody>
                  <a:tcPr marL="7207" marR="7207" marT="72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207" marR="7207" marT="72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Subv. Europeas</a:t>
                      </a:r>
                    </a:p>
                  </a:txBody>
                  <a:tcPr marL="7207" marR="7207" marT="72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7207" marR="7207" marT="72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77.254,13</a:t>
                      </a:r>
                    </a:p>
                  </a:txBody>
                  <a:tcPr marL="7207" marR="7207" marT="72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8187005"/>
                  </a:ext>
                </a:extLst>
              </a:tr>
              <a:tr h="193055"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Proyecto </a:t>
                      </a:r>
                      <a:r>
                        <a:rPr lang="es-ES" sz="1100" b="0" i="0" u="none" strike="noStrike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Marcet</a:t>
                      </a:r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II</a:t>
                      </a:r>
                    </a:p>
                  </a:txBody>
                  <a:tcPr marL="7207" marR="7207" marT="72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207" marR="7207" marT="72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Subv</a:t>
                      </a:r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. Europeas</a:t>
                      </a:r>
                    </a:p>
                  </a:txBody>
                  <a:tcPr marL="7207" marR="7207" marT="72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19.023,17</a:t>
                      </a:r>
                    </a:p>
                  </a:txBody>
                  <a:tcPr marL="7207" marR="7207" marT="72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7207" marR="7207" marT="72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4693128"/>
                  </a:ext>
                </a:extLst>
              </a:tr>
              <a:tr h="193055"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Red CIDE</a:t>
                      </a:r>
                    </a:p>
                  </a:txBody>
                  <a:tcPr marL="7207" marR="7207" marT="72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207" marR="7207" marT="72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Subv</a:t>
                      </a:r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. Europeas</a:t>
                      </a:r>
                    </a:p>
                  </a:txBody>
                  <a:tcPr marL="7207" marR="7207" marT="72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39.672,89</a:t>
                      </a:r>
                    </a:p>
                  </a:txBody>
                  <a:tcPr marL="7207" marR="7207" marT="72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39.672,89</a:t>
                      </a:r>
                    </a:p>
                  </a:txBody>
                  <a:tcPr marL="7207" marR="7207" marT="72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4318436"/>
                  </a:ext>
                </a:extLst>
              </a:tr>
              <a:tr h="193055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CONCEDIDAS </a:t>
                      </a:r>
                    </a:p>
                  </a:txBody>
                  <a:tcPr marL="7207" marR="7207" marT="7207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58.696,06</a:t>
                      </a:r>
                    </a:p>
                  </a:txBody>
                  <a:tcPr marL="7207" marR="7207" marT="7207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116.927,02</a:t>
                      </a:r>
                    </a:p>
                  </a:txBody>
                  <a:tcPr marL="7207" marR="7207" marT="7207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44026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73208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1"/>
          <p:cNvSpPr txBox="1">
            <a:spLocks noChangeArrowheads="1"/>
          </p:cNvSpPr>
          <p:nvPr/>
        </p:nvSpPr>
        <p:spPr bwMode="auto">
          <a:xfrm>
            <a:off x="12728575" y="29289375"/>
            <a:ext cx="7938" cy="19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7" name="Text Box 1"/>
          <p:cNvSpPr txBox="1">
            <a:spLocks noChangeArrowheads="1"/>
          </p:cNvSpPr>
          <p:nvPr/>
        </p:nvSpPr>
        <p:spPr bwMode="auto">
          <a:xfrm>
            <a:off x="12728575" y="29289375"/>
            <a:ext cx="7938" cy="19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"/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7095806"/>
              </p:ext>
            </p:extLst>
          </p:nvPr>
        </p:nvGraphicFramePr>
        <p:xfrm>
          <a:off x="3203848" y="19342768"/>
          <a:ext cx="8143184" cy="6120684"/>
        </p:xfrm>
        <a:graphic>
          <a:graphicData uri="http://schemas.openxmlformats.org/drawingml/2006/table">
            <a:tbl>
              <a:tblPr/>
              <a:tblGrid>
                <a:gridCol w="53956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58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107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50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40038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  <a:t>PRESUPUESTO GENERAL DEL CABILDO INSULAR DE TENERIFE</a:t>
                      </a:r>
                      <a:b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</a:br>
                      <a: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  <a:t>PROGRAMA DE ACTUACIÓN, INVERSIONES Y FINANCIACIÓN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  <a:t>2016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0019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SPET, TURISMO DE TENERIFE, S.A.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  <a:t>CPYG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0019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ESTADO DE PREVISIÓN DE INGRESOS Y GASTOS - CUENTA DE PÉRDIDAS Y GANANCIAS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0038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  <a:t>  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  <a:t>REAL 2014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  <a:t>ESTIMACIÓN 2015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  <a:t>PREVISIÓN</a:t>
                      </a:r>
                      <a:b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</a:br>
                      <a: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  <a:t>2016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0019"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  <a:t>A) OPERACIONES CONTINUADAS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0019"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  <a:t>1.  IMPORTE NETO DE LA CIFRA DE NEGOCIOS.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  <a:t>1.253.777,01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  <a:t>2.079.397,30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  <a:t>1.528.419,30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0019"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          a) Ventas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0,00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0,00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0,00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0019"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          a.1) Al sector público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0,00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0,00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0,00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0019"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          b) Prestaciones de Servicios.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1.253.777,01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2.079.397,30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1.528.419,30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70019"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          b.1) Al sector público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371.892,05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1.187.998,59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533.000,00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70019"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          b.1.1.) A la Entidad Local o a sus unidades dependientes.(1)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301.892,05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326.525,70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115.000,00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70019"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          b.1.2.) A otras Administraciones Públicas.(1)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0,00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18.000,00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18.000,00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70019"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          b.1.3.) A empresas y Entes Públicos.(1)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70.000,00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843.472,89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400.000,00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70019"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          b.2.) Al sector privado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881.884,96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891.398,71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995.419,30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70019"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  <a:t>2. VARIACIÓN DE EXISTENCIAS DE PRODUCTOS TERMINADOS Y EN CURSO DE FABRICACIÓN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  <a:t>0,00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  <a:t>0,00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  <a:t>0,00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70019"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  <a:t>4. APROVISIONAMIENTOS.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  <a:t>-35.147,78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  <a:t>0,00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  <a:t>0,00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70019"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          b) Consumo de materias primas y otras materias consumibles.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-35.147,78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0,00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0,00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70019"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  <a:t>5. OTROS INGRESOS DE EXPLOTACIÓN.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  <a:t>6.672.670,00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  <a:t>9.681.603,81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  <a:t>10.484.852,78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70019"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      b) Subvenciones de explotación incorporadas al resultado del ejercicio.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6.672.670,00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9.681.603,81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10.484.852,78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70019"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          b.3. ) Corporaciones Locales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399.351,00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397.851,00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397.851,00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70019">
                <a:tc>
                  <a:txBody>
                    <a:bodyPr/>
                    <a:lstStyle/>
                    <a:p>
                      <a:pPr algn="l" fontAlgn="ctr"/>
                      <a:r>
                        <a:rPr lang="pt-BR" sz="800" b="0" i="0" u="none" strike="noStrike">
                          <a:effectLst/>
                          <a:latin typeface="Tahoma" panose="020B0604030504040204" pitchFamily="34" charset="0"/>
                        </a:rPr>
                        <a:t>          b.4. ) Cabildo Insular de Tenerife.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6.226.956,64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9.069.735,78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10.087.001,78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70019"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          b.5. ) Otros Entes.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46.362,36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214.017,03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70019"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  <a:t>6. GASTOS DE PERSONAL.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  <a:t>-1.903.669,73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  <a:t>-1.929.313,09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  <a:t>-1.970.039,24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70019"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      a) Sueldos, Salarios y Asimilados. (sin indem)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-1.475.676,77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-1.490.287,94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-1.510.569,56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70019"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      b) Indemnizaciones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-1.662,25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0,00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0,00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70019"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      c) Seguridad Social a cargo de la empresa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-426.330,71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-439.025,15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-459.469,68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70019"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  <a:t>7. OTROS GASTOS DE EXPLOTACIÓN.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  <a:t>-8.298.717,16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  <a:t>-11.638.661,74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  <a:t>-11.861.299,72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70019"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      a) Servicios Exteriores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-8.205.757,94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-11.633.261,74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-11.855.299,72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170019"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      b) Tributos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-12.714,49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-5.400,00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-6.000,00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170019"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      c) Pérdidas, deterioro y variación de provisiones por operac. Comerciales.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-80.244,73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  <a:tr h="170019"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  <a:t>8. AMORTIZACIÓN DEL INMOVILIZADO.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  <a:t>-104.549,75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  <a:t>-106.186,93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  <a:t>-90.969,62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0"/>
                  </a:ext>
                </a:extLst>
              </a:tr>
              <a:tr h="170019"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a) Amortización del inmovilizado intangible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  <a:t>-39.081,21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  <a:t>-39.721,02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  <a:t>-29.484,23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1"/>
                  </a:ext>
                </a:extLst>
              </a:tr>
              <a:tr h="170019"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b) Amortización del inmovilizado material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  <a:t>-65.468,54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  <a:t>-66.465,91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  <a:t>-61.485,39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2"/>
                  </a:ext>
                </a:extLst>
              </a:tr>
              <a:tr h="170019"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  <a:t>9. IMPUTACIÓN DE SUBVENCIONES DE INMOVILIZADO NO FINANCIERO Y OTRAS. (2)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  <a:t>5.826,05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  <a:t>5.826,05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  <a:t>5.840,49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3"/>
                  </a:ext>
                </a:extLst>
              </a:tr>
            </a:tbl>
          </a:graphicData>
        </a:graphic>
      </p:graphicFrame>
      <p:pic>
        <p:nvPicPr>
          <p:cNvPr id="10" name="Picture 9" descr="Imagen de la pantalla de un video juego&#10;&#10;Descripción generada automáticamente con confianza baja">
            <a:extLst>
              <a:ext uri="{FF2B5EF4-FFF2-40B4-BE49-F238E27FC236}">
                <a16:creationId xmlns:a16="http://schemas.microsoft.com/office/drawing/2014/main" id="{B505B77F-F913-47A5-BAC1-A9989DD2C1C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6206638"/>
            <a:ext cx="1818005" cy="493395"/>
          </a:xfrm>
          <a:prstGeom prst="rect">
            <a:avLst/>
          </a:prstGeom>
        </p:spPr>
      </p:pic>
      <p:grpSp>
        <p:nvGrpSpPr>
          <p:cNvPr id="11" name="Grupo 10">
            <a:extLst>
              <a:ext uri="{FF2B5EF4-FFF2-40B4-BE49-F238E27FC236}">
                <a16:creationId xmlns:a16="http://schemas.microsoft.com/office/drawing/2014/main" id="{B48F2925-8D26-4792-99F0-C58A0033BD39}"/>
              </a:ext>
            </a:extLst>
          </p:cNvPr>
          <p:cNvGrpSpPr/>
          <p:nvPr/>
        </p:nvGrpSpPr>
        <p:grpSpPr>
          <a:xfrm>
            <a:off x="5528700" y="6056143"/>
            <a:ext cx="2707005" cy="643890"/>
            <a:chOff x="0" y="0"/>
            <a:chExt cx="2707005" cy="645795"/>
          </a:xfrm>
        </p:grpSpPr>
        <p:pic>
          <p:nvPicPr>
            <p:cNvPr id="12" name="Picture 10" descr="Logotipo&#10;&#10;Descripción generada automáticamente">
              <a:extLst>
                <a:ext uri="{FF2B5EF4-FFF2-40B4-BE49-F238E27FC236}">
                  <a16:creationId xmlns:a16="http://schemas.microsoft.com/office/drawing/2014/main" id="{482BB926-DEF7-4C16-877F-CFF8D56C8FB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8702" b="7356"/>
            <a:stretch/>
          </p:blipFill>
          <p:spPr bwMode="auto">
            <a:xfrm>
              <a:off x="0" y="0"/>
              <a:ext cx="770255" cy="645795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13" name="Picture 11" descr="Forma&#10;&#10;Descripción generada automáticamente con confianza media">
              <a:extLst>
                <a:ext uri="{FF2B5EF4-FFF2-40B4-BE49-F238E27FC236}">
                  <a16:creationId xmlns:a16="http://schemas.microsoft.com/office/drawing/2014/main" id="{FA56EFCB-9481-4603-9AFB-8FB87AB414C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52500" y="114300"/>
              <a:ext cx="1754505" cy="421005"/>
            </a:xfrm>
            <a:prstGeom prst="rect">
              <a:avLst/>
            </a:prstGeom>
          </p:spPr>
        </p:pic>
      </p:grp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3E6DDB18-8A55-5CA7-DD98-90C6DDFA282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1431381"/>
              </p:ext>
            </p:extLst>
          </p:nvPr>
        </p:nvGraphicFramePr>
        <p:xfrm>
          <a:off x="179512" y="183718"/>
          <a:ext cx="8640960" cy="5621554"/>
        </p:xfrm>
        <a:graphic>
          <a:graphicData uri="http://schemas.openxmlformats.org/drawingml/2006/table">
            <a:tbl>
              <a:tblPr/>
              <a:tblGrid>
                <a:gridCol w="731556">
                  <a:extLst>
                    <a:ext uri="{9D8B030D-6E8A-4147-A177-3AD203B41FA5}">
                      <a16:colId xmlns:a16="http://schemas.microsoft.com/office/drawing/2014/main" val="975754170"/>
                    </a:ext>
                  </a:extLst>
                </a:gridCol>
                <a:gridCol w="4217202">
                  <a:extLst>
                    <a:ext uri="{9D8B030D-6E8A-4147-A177-3AD203B41FA5}">
                      <a16:colId xmlns:a16="http://schemas.microsoft.com/office/drawing/2014/main" val="2047538800"/>
                    </a:ext>
                  </a:extLst>
                </a:gridCol>
                <a:gridCol w="1230734">
                  <a:extLst>
                    <a:ext uri="{9D8B030D-6E8A-4147-A177-3AD203B41FA5}">
                      <a16:colId xmlns:a16="http://schemas.microsoft.com/office/drawing/2014/main" val="108090735"/>
                    </a:ext>
                  </a:extLst>
                </a:gridCol>
                <a:gridCol w="1230734">
                  <a:extLst>
                    <a:ext uri="{9D8B030D-6E8A-4147-A177-3AD203B41FA5}">
                      <a16:colId xmlns:a16="http://schemas.microsoft.com/office/drawing/2014/main" val="2240048892"/>
                    </a:ext>
                  </a:extLst>
                </a:gridCol>
                <a:gridCol w="1230734">
                  <a:extLst>
                    <a:ext uri="{9D8B030D-6E8A-4147-A177-3AD203B41FA5}">
                      <a16:colId xmlns:a16="http://schemas.microsoft.com/office/drawing/2014/main" val="1305608879"/>
                    </a:ext>
                  </a:extLst>
                </a:gridCol>
              </a:tblGrid>
              <a:tr h="210760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E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CUENTA DE PÉRDIDAS Y GANANCIAS</a:t>
                      </a:r>
                    </a:p>
                  </a:txBody>
                  <a:tcPr marL="8197" marR="8197" marT="81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BE3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197" marR="8197" marT="81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BE3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197" marR="8197" marT="81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BE3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197" marR="8197" marT="81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BE3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2917323"/>
                  </a:ext>
                </a:extLst>
              </a:tr>
              <a:tr h="210760">
                <a:tc>
                  <a:txBody>
                    <a:bodyPr/>
                    <a:lstStyle/>
                    <a:p>
                      <a:pPr algn="l" fontAlgn="ctr"/>
                      <a:r>
                        <a:rPr lang="es-E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197" marR="8197" marT="81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197" marR="8197" marT="81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197" marR="8197" marT="81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197" marR="8197" marT="81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197" marR="8197" marT="81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7466465"/>
                  </a:ext>
                </a:extLst>
              </a:tr>
              <a:tr h="180220">
                <a:tc>
                  <a:txBody>
                    <a:bodyPr/>
                    <a:lstStyle/>
                    <a:p>
                      <a:pPr algn="l" fontAlgn="b"/>
                      <a:r>
                        <a:rPr lang="es-E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197" marR="8197" marT="81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197" marR="8197" marT="8197" marB="0" anchor="b">
                    <a:lnL>
                      <a:noFill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REAL</a:t>
                      </a:r>
                    </a:p>
                  </a:txBody>
                  <a:tcPr marL="8197" marR="8197" marT="8197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Estimación</a:t>
                      </a:r>
                    </a:p>
                  </a:txBody>
                  <a:tcPr marL="8197" marR="8197" marT="8197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Previsión </a:t>
                      </a:r>
                    </a:p>
                  </a:txBody>
                  <a:tcPr marL="8197" marR="8197" marT="81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5445513"/>
                  </a:ext>
                </a:extLst>
              </a:tr>
              <a:tr h="180220">
                <a:tc>
                  <a:txBody>
                    <a:bodyPr/>
                    <a:lstStyle/>
                    <a:p>
                      <a:pPr algn="l" fontAlgn="b"/>
                      <a:r>
                        <a:rPr lang="es-E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197" marR="8197" marT="81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197" marR="8197" marT="8197" marB="0" anchor="b">
                    <a:lnL>
                      <a:noFill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2021</a:t>
                      </a:r>
                    </a:p>
                  </a:txBody>
                  <a:tcPr marL="8197" marR="8197" marT="8197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2022</a:t>
                      </a:r>
                    </a:p>
                  </a:txBody>
                  <a:tcPr marL="8197" marR="8197" marT="8197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2023</a:t>
                      </a:r>
                    </a:p>
                  </a:txBody>
                  <a:tcPr marL="8197" marR="8197" marT="81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4446760"/>
                  </a:ext>
                </a:extLst>
              </a:tr>
              <a:tr h="180220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A)</a:t>
                      </a:r>
                    </a:p>
                  </a:txBody>
                  <a:tcPr marL="8197" marR="8197" marT="81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OPERACIONES CONTINUADAS</a:t>
                      </a:r>
                    </a:p>
                  </a:txBody>
                  <a:tcPr marL="8197" marR="8197" marT="8197" marB="0" anchor="b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197" marR="8197" marT="81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197" marR="8197" marT="81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197" marR="8197" marT="81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9761253"/>
                  </a:ext>
                </a:extLst>
              </a:tr>
              <a:tr h="180220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</a:t>
                      </a:r>
                    </a:p>
                  </a:txBody>
                  <a:tcPr marL="8197" marR="8197" marT="81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Importe neto de la cifra de negocios (Detalle en FC-3.1)</a:t>
                      </a:r>
                    </a:p>
                  </a:txBody>
                  <a:tcPr marL="8197" marR="8197" marT="8197" marB="0" anchor="b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13.200,47</a:t>
                      </a:r>
                    </a:p>
                  </a:txBody>
                  <a:tcPr marL="8197" marR="8197" marT="81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450.000,00</a:t>
                      </a:r>
                    </a:p>
                  </a:txBody>
                  <a:tcPr marL="8197" marR="8197" marT="81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462.536,55</a:t>
                      </a:r>
                    </a:p>
                  </a:txBody>
                  <a:tcPr marL="8197" marR="8197" marT="81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5885683"/>
                  </a:ext>
                </a:extLst>
              </a:tr>
              <a:tr h="180220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b)</a:t>
                      </a:r>
                    </a:p>
                  </a:txBody>
                  <a:tcPr marL="8197" marR="8197" marT="81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Prestaciones de servicios</a:t>
                      </a:r>
                    </a:p>
                  </a:txBody>
                  <a:tcPr marL="8197" marR="8197" marT="8197" marB="0" anchor="b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13.200,47</a:t>
                      </a:r>
                    </a:p>
                  </a:txBody>
                  <a:tcPr marL="8197" marR="8197" marT="81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450.000,00</a:t>
                      </a:r>
                    </a:p>
                  </a:txBody>
                  <a:tcPr marL="8197" marR="8197" marT="81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462.536,55</a:t>
                      </a:r>
                    </a:p>
                  </a:txBody>
                  <a:tcPr marL="8197" marR="8197" marT="81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4574276"/>
                  </a:ext>
                </a:extLst>
              </a:tr>
              <a:tr h="180220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</a:t>
                      </a:r>
                    </a:p>
                  </a:txBody>
                  <a:tcPr marL="8197" marR="8197" marT="81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Aprovisionamientos</a:t>
                      </a:r>
                    </a:p>
                  </a:txBody>
                  <a:tcPr marL="8197" marR="8197" marT="8197" marB="0" anchor="b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-228,01</a:t>
                      </a:r>
                    </a:p>
                  </a:txBody>
                  <a:tcPr marL="8197" marR="8197" marT="81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8197" marR="8197" marT="81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8197" marR="8197" marT="81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8350611"/>
                  </a:ext>
                </a:extLst>
              </a:tr>
              <a:tr h="180220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b)</a:t>
                      </a:r>
                    </a:p>
                  </a:txBody>
                  <a:tcPr marL="8197" marR="8197" marT="81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Consumo de materias primas y otros materiales consumibles</a:t>
                      </a:r>
                    </a:p>
                  </a:txBody>
                  <a:tcPr marL="8197" marR="8197" marT="8197" marB="0" anchor="b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-228,01</a:t>
                      </a:r>
                    </a:p>
                  </a:txBody>
                  <a:tcPr marL="8197" marR="8197" marT="81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8197" marR="8197" marT="81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8197" marR="8197" marT="81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5389780"/>
                  </a:ext>
                </a:extLst>
              </a:tr>
              <a:tr h="180220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 </a:t>
                      </a:r>
                    </a:p>
                  </a:txBody>
                  <a:tcPr marL="8197" marR="8197" marT="81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Otros ingresos de explotación (Detalle en FC-3.1)</a:t>
                      </a:r>
                    </a:p>
                  </a:txBody>
                  <a:tcPr marL="8197" marR="8197" marT="8197" marB="0" anchor="b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16.227.976,51</a:t>
                      </a:r>
                    </a:p>
                  </a:txBody>
                  <a:tcPr marL="8197" marR="8197" marT="81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19.083.742,31</a:t>
                      </a:r>
                    </a:p>
                  </a:txBody>
                  <a:tcPr marL="8197" marR="8197" marT="81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15.235.187,99</a:t>
                      </a:r>
                    </a:p>
                  </a:txBody>
                  <a:tcPr marL="8197" marR="8197" marT="81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1918878"/>
                  </a:ext>
                </a:extLst>
              </a:tr>
              <a:tr h="180220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b)</a:t>
                      </a:r>
                    </a:p>
                  </a:txBody>
                  <a:tcPr marL="8197" marR="8197" marT="81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Subvenciones de explotación incorporadas al resultado del ejercicio</a:t>
                      </a:r>
                    </a:p>
                  </a:txBody>
                  <a:tcPr marL="8197" marR="8197" marT="8197" marB="0" anchor="b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16.227.976,51</a:t>
                      </a:r>
                    </a:p>
                  </a:txBody>
                  <a:tcPr marL="8197" marR="8197" marT="81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19.083.742,31</a:t>
                      </a:r>
                    </a:p>
                  </a:txBody>
                  <a:tcPr marL="8197" marR="8197" marT="81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15.235.187,99</a:t>
                      </a:r>
                    </a:p>
                  </a:txBody>
                  <a:tcPr marL="8197" marR="8197" marT="81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255270"/>
                  </a:ext>
                </a:extLst>
              </a:tr>
              <a:tr h="180220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</a:t>
                      </a:r>
                    </a:p>
                  </a:txBody>
                  <a:tcPr marL="8197" marR="8197" marT="81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Gastos de personal</a:t>
                      </a:r>
                    </a:p>
                  </a:txBody>
                  <a:tcPr marL="8197" marR="8197" marT="8197" marB="0" anchor="b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-2.374.919,61</a:t>
                      </a:r>
                    </a:p>
                  </a:txBody>
                  <a:tcPr marL="8197" marR="8197" marT="81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-2.469.601,47</a:t>
                      </a:r>
                    </a:p>
                  </a:txBody>
                  <a:tcPr marL="8197" marR="8197" marT="81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-2.784.164,90</a:t>
                      </a:r>
                    </a:p>
                  </a:txBody>
                  <a:tcPr marL="8197" marR="8197" marT="81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6063093"/>
                  </a:ext>
                </a:extLst>
              </a:tr>
              <a:tr h="180220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a)</a:t>
                      </a:r>
                    </a:p>
                  </a:txBody>
                  <a:tcPr marL="8197" marR="8197" marT="81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Sueldos, salarios y asimilados</a:t>
                      </a:r>
                    </a:p>
                  </a:txBody>
                  <a:tcPr marL="8197" marR="8197" marT="8197" marB="0" anchor="b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-1.879.042,91</a:t>
                      </a:r>
                    </a:p>
                  </a:txBody>
                  <a:tcPr marL="8197" marR="8197" marT="81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-1.905.171,58</a:t>
                      </a:r>
                    </a:p>
                  </a:txBody>
                  <a:tcPr marL="8197" marR="8197" marT="81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-2.134.302,46</a:t>
                      </a:r>
                    </a:p>
                  </a:txBody>
                  <a:tcPr marL="8197" marR="8197" marT="81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509966"/>
                  </a:ext>
                </a:extLst>
              </a:tr>
              <a:tr h="180220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197" marR="8197" marT="81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5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Sueldos, salarios y asimilados detallados en FC-13 (Personal)</a:t>
                      </a:r>
                    </a:p>
                  </a:txBody>
                  <a:tcPr marL="8197" marR="8197" marT="8197" marB="0" anchor="b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5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-1.876.686,27</a:t>
                      </a:r>
                    </a:p>
                  </a:txBody>
                  <a:tcPr marL="8197" marR="8197" marT="81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5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-1.900.671,58</a:t>
                      </a:r>
                    </a:p>
                  </a:txBody>
                  <a:tcPr marL="8197" marR="8197" marT="81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5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-2.129.802,46</a:t>
                      </a:r>
                    </a:p>
                  </a:txBody>
                  <a:tcPr marL="8197" marR="8197" marT="81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1016753"/>
                  </a:ext>
                </a:extLst>
              </a:tr>
              <a:tr h="180220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197" marR="8197" marT="81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5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Sueldos, salarios y asimilados no </a:t>
                      </a:r>
                      <a:r>
                        <a:rPr lang="es-ES" sz="1050" b="0" i="1" u="none" strike="noStrike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incoporados</a:t>
                      </a:r>
                      <a:r>
                        <a:rPr lang="es-ES" sz="105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en FC-13 (Personal)</a:t>
                      </a:r>
                    </a:p>
                  </a:txBody>
                  <a:tcPr marL="8197" marR="8197" marT="8197" marB="0" anchor="b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5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-2.356,64</a:t>
                      </a:r>
                    </a:p>
                  </a:txBody>
                  <a:tcPr marL="8197" marR="8197" marT="81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5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-4.500,00</a:t>
                      </a:r>
                    </a:p>
                  </a:txBody>
                  <a:tcPr marL="8197" marR="8197" marT="81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5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-4.500,00</a:t>
                      </a:r>
                    </a:p>
                  </a:txBody>
                  <a:tcPr marL="8197" marR="8197" marT="81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6862968"/>
                  </a:ext>
                </a:extLst>
              </a:tr>
              <a:tr h="180220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b)</a:t>
                      </a:r>
                    </a:p>
                  </a:txBody>
                  <a:tcPr marL="8197" marR="8197" marT="81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Cargas sociales</a:t>
                      </a:r>
                    </a:p>
                  </a:txBody>
                  <a:tcPr marL="8197" marR="8197" marT="8197" marB="0" anchor="b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-495.876,70</a:t>
                      </a:r>
                    </a:p>
                  </a:txBody>
                  <a:tcPr marL="8197" marR="8197" marT="81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-564.429,89</a:t>
                      </a:r>
                    </a:p>
                  </a:txBody>
                  <a:tcPr marL="8197" marR="8197" marT="81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-649.862,44</a:t>
                      </a:r>
                    </a:p>
                  </a:txBody>
                  <a:tcPr marL="8197" marR="8197" marT="81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8507871"/>
                  </a:ext>
                </a:extLst>
              </a:tr>
              <a:tr h="180220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7.</a:t>
                      </a:r>
                    </a:p>
                  </a:txBody>
                  <a:tcPr marL="8197" marR="8197" marT="81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Otros gastos de explotación</a:t>
                      </a:r>
                    </a:p>
                  </a:txBody>
                  <a:tcPr marL="8197" marR="8197" marT="8197" marB="0" anchor="b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-16.523.099,21</a:t>
                      </a:r>
                    </a:p>
                  </a:txBody>
                  <a:tcPr marL="8197" marR="8197" marT="81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-19.796.316,84</a:t>
                      </a:r>
                    </a:p>
                  </a:txBody>
                  <a:tcPr marL="8197" marR="8197" marT="81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-15.627.548,40</a:t>
                      </a:r>
                    </a:p>
                  </a:txBody>
                  <a:tcPr marL="8197" marR="8197" marT="81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3222461"/>
                  </a:ext>
                </a:extLst>
              </a:tr>
              <a:tr h="180220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a)</a:t>
                      </a:r>
                    </a:p>
                  </a:txBody>
                  <a:tcPr marL="8197" marR="8197" marT="81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Servicios exteriores</a:t>
                      </a:r>
                    </a:p>
                  </a:txBody>
                  <a:tcPr marL="8197" marR="8197" marT="8197" marB="0" anchor="b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-16.492.799,29</a:t>
                      </a:r>
                    </a:p>
                  </a:txBody>
                  <a:tcPr marL="8197" marR="8197" marT="81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-19.793.316,84</a:t>
                      </a:r>
                    </a:p>
                  </a:txBody>
                  <a:tcPr marL="8197" marR="8197" marT="81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-15.624.548,40</a:t>
                      </a:r>
                    </a:p>
                  </a:txBody>
                  <a:tcPr marL="8197" marR="8197" marT="81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3326687"/>
                  </a:ext>
                </a:extLst>
              </a:tr>
              <a:tr h="180220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b)</a:t>
                      </a:r>
                    </a:p>
                  </a:txBody>
                  <a:tcPr marL="8197" marR="8197" marT="81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Tributos</a:t>
                      </a:r>
                    </a:p>
                  </a:txBody>
                  <a:tcPr marL="8197" marR="8197" marT="8197" marB="0" anchor="b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-1.299,92</a:t>
                      </a:r>
                    </a:p>
                  </a:txBody>
                  <a:tcPr marL="8197" marR="8197" marT="81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-3.000,00</a:t>
                      </a:r>
                    </a:p>
                  </a:txBody>
                  <a:tcPr marL="8197" marR="8197" marT="81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-3.000,00</a:t>
                      </a:r>
                    </a:p>
                  </a:txBody>
                  <a:tcPr marL="8197" marR="8197" marT="81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3694228"/>
                  </a:ext>
                </a:extLst>
              </a:tr>
              <a:tr h="351658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c)</a:t>
                      </a:r>
                    </a:p>
                  </a:txBody>
                  <a:tcPr marL="8197" marR="8197" marT="81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Pérdidas, deterioro y variación de provisiones por operaciones comerciales</a:t>
                      </a:r>
                    </a:p>
                  </a:txBody>
                  <a:tcPr marL="8197" marR="8197" marT="8197" marB="0" anchor="b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-29.000,00</a:t>
                      </a:r>
                    </a:p>
                  </a:txBody>
                  <a:tcPr marL="8197" marR="8197" marT="81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8197" marR="8197" marT="81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8197" marR="8197" marT="81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9945100"/>
                  </a:ext>
                </a:extLst>
              </a:tr>
              <a:tr h="180220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8.</a:t>
                      </a:r>
                    </a:p>
                  </a:txBody>
                  <a:tcPr marL="8197" marR="8197" marT="81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Amortización del inmovilizado</a:t>
                      </a:r>
                    </a:p>
                  </a:txBody>
                  <a:tcPr marL="8197" marR="8197" marT="8197" marB="0" anchor="b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-77.829,14</a:t>
                      </a:r>
                    </a:p>
                  </a:txBody>
                  <a:tcPr marL="8197" marR="8197" marT="81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-81.400,86</a:t>
                      </a:r>
                    </a:p>
                  </a:txBody>
                  <a:tcPr marL="8197" marR="8197" marT="81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-99.588,10</a:t>
                      </a:r>
                    </a:p>
                  </a:txBody>
                  <a:tcPr marL="8197" marR="8197" marT="81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0578940"/>
                  </a:ext>
                </a:extLst>
              </a:tr>
              <a:tr h="180220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a)</a:t>
                      </a:r>
                    </a:p>
                  </a:txBody>
                  <a:tcPr marL="8197" marR="8197" marT="81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Amortización del inmovilizado intangible</a:t>
                      </a:r>
                    </a:p>
                  </a:txBody>
                  <a:tcPr marL="8197" marR="8197" marT="8197" marB="0" anchor="b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-28.955,36</a:t>
                      </a:r>
                    </a:p>
                  </a:txBody>
                  <a:tcPr marL="8197" marR="8197" marT="81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-35.883,15</a:t>
                      </a:r>
                    </a:p>
                  </a:txBody>
                  <a:tcPr marL="8197" marR="8197" marT="81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-40.972,25</a:t>
                      </a:r>
                    </a:p>
                  </a:txBody>
                  <a:tcPr marL="8197" marR="8197" marT="81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5498878"/>
                  </a:ext>
                </a:extLst>
              </a:tr>
              <a:tr h="180220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b)</a:t>
                      </a:r>
                    </a:p>
                  </a:txBody>
                  <a:tcPr marL="8197" marR="8197" marT="81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Amortización del inmovilizado material</a:t>
                      </a:r>
                    </a:p>
                  </a:txBody>
                  <a:tcPr marL="8197" marR="8197" marT="8197" marB="0" anchor="b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-48.873,78</a:t>
                      </a:r>
                    </a:p>
                  </a:txBody>
                  <a:tcPr marL="8197" marR="8197" marT="81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-45.517,71</a:t>
                      </a:r>
                    </a:p>
                  </a:txBody>
                  <a:tcPr marL="8197" marR="8197" marT="81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-58.615,85</a:t>
                      </a:r>
                    </a:p>
                  </a:txBody>
                  <a:tcPr marL="8197" marR="8197" marT="81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5556539"/>
                  </a:ext>
                </a:extLst>
              </a:tr>
              <a:tr h="351658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9.</a:t>
                      </a:r>
                    </a:p>
                  </a:txBody>
                  <a:tcPr marL="8197" marR="8197" marT="81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Imputación de subvenciones de inmovilizado no financiero y otras</a:t>
                      </a:r>
                    </a:p>
                  </a:txBody>
                  <a:tcPr marL="8197" marR="8197" marT="8197" marB="0" anchor="b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5.824,56</a:t>
                      </a:r>
                    </a:p>
                  </a:txBody>
                  <a:tcPr marL="8197" marR="8197" marT="81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5.824,53</a:t>
                      </a:r>
                    </a:p>
                  </a:txBody>
                  <a:tcPr marL="8197" marR="8197" marT="81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5.824,53</a:t>
                      </a:r>
                    </a:p>
                  </a:txBody>
                  <a:tcPr marL="8197" marR="8197" marT="81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2803636"/>
                  </a:ext>
                </a:extLst>
              </a:tr>
              <a:tr h="180220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13.</a:t>
                      </a:r>
                    </a:p>
                  </a:txBody>
                  <a:tcPr marL="8197" marR="8197" marT="81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Otros resultados (Detalle en FC-3.1)</a:t>
                      </a:r>
                    </a:p>
                  </a:txBody>
                  <a:tcPr marL="8197" marR="8197" marT="8197" marB="0" anchor="b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19.479,62</a:t>
                      </a:r>
                    </a:p>
                  </a:txBody>
                  <a:tcPr marL="8197" marR="8197" marT="81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8197" marR="8197" marT="81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8197" marR="8197" marT="81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2661314"/>
                  </a:ext>
                </a:extLst>
              </a:tr>
              <a:tr h="180220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a)</a:t>
                      </a:r>
                    </a:p>
                  </a:txBody>
                  <a:tcPr marL="8197" marR="8197" marT="81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Gastos excepcionales</a:t>
                      </a:r>
                    </a:p>
                  </a:txBody>
                  <a:tcPr marL="8197" marR="8197" marT="8197" marB="0" anchor="b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-54.550,35</a:t>
                      </a:r>
                    </a:p>
                  </a:txBody>
                  <a:tcPr marL="8197" marR="8197" marT="81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8197" marR="8197" marT="81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8197" marR="8197" marT="81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8581869"/>
                  </a:ext>
                </a:extLst>
              </a:tr>
              <a:tr h="180220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b)</a:t>
                      </a:r>
                    </a:p>
                  </a:txBody>
                  <a:tcPr marL="8197" marR="8197" marT="81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Ingresos excepcionales</a:t>
                      </a:r>
                    </a:p>
                  </a:txBody>
                  <a:tcPr marL="8197" marR="8197" marT="8197" marB="0" anchor="b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74.029,97</a:t>
                      </a:r>
                    </a:p>
                  </a:txBody>
                  <a:tcPr marL="8197" marR="8197" marT="81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8197" marR="8197" marT="81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8197" marR="8197" marT="81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1504016"/>
                  </a:ext>
                </a:extLst>
              </a:tr>
              <a:tr h="351658">
                <a:tc>
                  <a:txBody>
                    <a:bodyPr/>
                    <a:lstStyle/>
                    <a:p>
                      <a:pPr algn="l" fontAlgn="b"/>
                      <a:r>
                        <a:rPr lang="es-E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A1)</a:t>
                      </a:r>
                    </a:p>
                  </a:txBody>
                  <a:tcPr marL="8197" marR="8197" marT="81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RESULTADO DE EXPLOTACIÓN (1+2+3+4+5+6+7+8+9+10+11+12+13)</a:t>
                      </a:r>
                    </a:p>
                  </a:txBody>
                  <a:tcPr marL="8197" marR="8197" marT="8197" marB="0" anchor="b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-2.709.594,81</a:t>
                      </a:r>
                    </a:p>
                  </a:txBody>
                  <a:tcPr marL="8197" marR="8197" marT="81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-2.807.752,33</a:t>
                      </a:r>
                    </a:p>
                  </a:txBody>
                  <a:tcPr marL="8197" marR="8197" marT="81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-2.807.752,33</a:t>
                      </a:r>
                    </a:p>
                  </a:txBody>
                  <a:tcPr marL="8197" marR="8197" marT="81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4162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0461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1"/>
          <p:cNvSpPr txBox="1">
            <a:spLocks noChangeArrowheads="1"/>
          </p:cNvSpPr>
          <p:nvPr/>
        </p:nvSpPr>
        <p:spPr bwMode="auto">
          <a:xfrm>
            <a:off x="12728575" y="29289375"/>
            <a:ext cx="7938" cy="19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7" name="Text Box 1"/>
          <p:cNvSpPr txBox="1">
            <a:spLocks noChangeArrowheads="1"/>
          </p:cNvSpPr>
          <p:nvPr/>
        </p:nvSpPr>
        <p:spPr bwMode="auto">
          <a:xfrm>
            <a:off x="12728575" y="29289375"/>
            <a:ext cx="7938" cy="19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"/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2920780"/>
              </p:ext>
            </p:extLst>
          </p:nvPr>
        </p:nvGraphicFramePr>
        <p:xfrm>
          <a:off x="3203848" y="19342768"/>
          <a:ext cx="8143184" cy="5534892"/>
        </p:xfrm>
        <a:graphic>
          <a:graphicData uri="http://schemas.openxmlformats.org/drawingml/2006/table">
            <a:tbl>
              <a:tblPr/>
              <a:tblGrid>
                <a:gridCol w="53956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58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107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50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07494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  <a:t>PRESUPUESTO GENERAL DEL CABILDO INSULAR DE TENERIFE</a:t>
                      </a:r>
                      <a:b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</a:br>
                      <a: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  <a:t>PROGRAMA DE ACTUACIÓN, INVERSIONES Y FINANCIACIÓN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  <a:t>2016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3747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SPET, TURISMO DE TENERIFE, S.A.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  <a:t>CPYG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3747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ESTADO DE PREVISIÓN DE INGRESOS Y GASTOS - CUENTA DE PÉRDIDAS Y GANANCIAS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7494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  <a:t>  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  <a:t>REAL 2014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  <a:t>ESTIMACIÓN 2015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  <a:t>PREVISIÓN</a:t>
                      </a:r>
                      <a:b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</a:br>
                      <a: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  <a:t>2016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3747"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  <a:t>A) OPERACIONES CONTINUADAS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3747"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  <a:t>1.  IMPORTE NETO DE LA CIFRA DE NEGOCIOS.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  <a:t>1.253.777,01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  <a:t>2.079.397,30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  <a:t>1.528.419,30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3747"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          a) Ventas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0,00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0,00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0,00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53747"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          a.1) Al sector público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0,00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0,00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0,00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53747"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          b) Prestaciones de Servicios.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1.253.777,01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2.079.397,30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1.528.419,30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53747"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          b.1) Al sector público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371.892,05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1.187.998,59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533.000,00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53747"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          b.1.1.) A la Entidad Local o a sus unidades dependientes.(1)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301.892,05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326.525,70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115.000,00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53747"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          b.1.2.) A otras Administraciones Públicas.(1)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0,00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18.000,00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18.000,00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53747"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          b.1.3.) A empresas y Entes Públicos.(1)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70.000,00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843.472,89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400.000,00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53747"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          b.2.) Al sector privado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881.884,96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891.398,71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995.419,30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53747"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  <a:t>2. VARIACIÓN DE EXISTENCIAS DE PRODUCTOS TERMINADOS Y EN CURSO DE FABRICACIÓN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  <a:t>0,00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  <a:t>0,00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  <a:t>0,00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53747"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  <a:t>4. APROVISIONAMIENTOS.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  <a:t>-35.147,78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  <a:t>0,00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  <a:t>0,00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53747"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          b) Consumo de materias primas y otras materias consumibles.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-35.147,78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0,00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0,00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53747"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  <a:t>5. OTROS INGRESOS DE EXPLOTACIÓN.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  <a:t>6.672.670,00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  <a:t>9.681.603,81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  <a:t>10.484.852,78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53747"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      b) Subvenciones de explotación incorporadas al resultado del ejercicio.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6.672.670,00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9.681.603,81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10.484.852,78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53747"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          b.3. ) Corporaciones Locales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399.351,00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397.851,00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397.851,00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53747">
                <a:tc>
                  <a:txBody>
                    <a:bodyPr/>
                    <a:lstStyle/>
                    <a:p>
                      <a:pPr algn="l" fontAlgn="ctr"/>
                      <a:r>
                        <a:rPr lang="pt-BR" sz="800" b="0" i="0" u="none" strike="noStrike">
                          <a:effectLst/>
                          <a:latin typeface="Tahoma" panose="020B0604030504040204" pitchFamily="34" charset="0"/>
                        </a:rPr>
                        <a:t>          b.4. ) Cabildo Insular de Tenerife.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6.226.956,64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9.069.735,78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10.087.001,78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53747"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          b.5. ) Otros Entes.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46.362,36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214.017,03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53747"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  <a:t>6. GASTOS DE PERSONAL.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  <a:t>-1.903.669,73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  <a:t>-1.929.313,09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  <a:t>-1.970.039,24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53747"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      a) Sueldos, Salarios y Asimilados. (sin indem)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-1.475.676,77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-1.490.287,94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-1.510.569,56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53747"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      b) Indemnizaciones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-1.662,25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0,00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0,00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53747"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      c) Seguridad Social a cargo de la empresa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-426.330,71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-439.025,15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-459.469,68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53747"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  <a:t>7. OTROS GASTOS DE EXPLOTACIÓN.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  <a:t>-8.298.717,16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  <a:t>-11.638.661,74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  <a:t>-11.861.299,72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53747"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      a) Servicios Exteriores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-8.205.757,94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-11.633.261,74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-11.855.299,72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153747"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      b) Tributos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-12.714,49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-5.400,00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-6.000,00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153747"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      c) Pérdidas, deterioro y variación de provisiones por operac. Comerciales.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-80.244,73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  <a:tr h="153747"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  <a:t>8. AMORTIZACIÓN DEL INMOVILIZADO.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  <a:t>-104.549,75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  <a:t>-106.186,93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  <a:t>-90.969,62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0"/>
                  </a:ext>
                </a:extLst>
              </a:tr>
              <a:tr h="153747"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a) Amortización del inmovilizado intangible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  <a:t>-39.081,21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  <a:t>-39.721,02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  <a:t>-29.484,23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1"/>
                  </a:ext>
                </a:extLst>
              </a:tr>
              <a:tr h="153747"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b) Amortización del inmovilizado material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  <a:t>-65.468,54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  <a:t>-66.465,91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  <a:t>-61.485,39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2"/>
                  </a:ext>
                </a:extLst>
              </a:tr>
              <a:tr h="153747"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  <a:t>9. IMPUTACIÓN DE SUBVENCIONES DE INMOVILIZADO NO FINANCIERO Y OTRAS. (2)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  <a:t>5.826,05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  <a:t>5.826,05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  <a:t>5.840,49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3"/>
                  </a:ext>
                </a:extLst>
              </a:tr>
            </a:tbl>
          </a:graphicData>
        </a:graphic>
      </p:graphicFrame>
      <p:sp>
        <p:nvSpPr>
          <p:cNvPr id="10" name="Text Box 1"/>
          <p:cNvSpPr txBox="1">
            <a:spLocks noChangeArrowheads="1"/>
          </p:cNvSpPr>
          <p:nvPr/>
        </p:nvSpPr>
        <p:spPr bwMode="auto">
          <a:xfrm>
            <a:off x="12277725" y="25549225"/>
            <a:ext cx="7938" cy="19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11" name="Text Box 1"/>
          <p:cNvSpPr txBox="1">
            <a:spLocks noChangeArrowheads="1"/>
          </p:cNvSpPr>
          <p:nvPr/>
        </p:nvSpPr>
        <p:spPr bwMode="auto">
          <a:xfrm>
            <a:off x="12312650" y="25869900"/>
            <a:ext cx="7938" cy="19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"/>
          </a:p>
        </p:txBody>
      </p:sp>
      <p:pic>
        <p:nvPicPr>
          <p:cNvPr id="9" name="Picture 9" descr="Imagen de la pantalla de un video juego&#10;&#10;Descripción generada automáticamente con confianza baja">
            <a:extLst>
              <a:ext uri="{FF2B5EF4-FFF2-40B4-BE49-F238E27FC236}">
                <a16:creationId xmlns:a16="http://schemas.microsoft.com/office/drawing/2014/main" id="{A148B289-7D6F-4588-84CD-2DFB23250DB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6093296"/>
            <a:ext cx="1818005" cy="493395"/>
          </a:xfrm>
          <a:prstGeom prst="rect">
            <a:avLst/>
          </a:prstGeom>
        </p:spPr>
      </p:pic>
      <p:grpSp>
        <p:nvGrpSpPr>
          <p:cNvPr id="12" name="Grupo 11">
            <a:extLst>
              <a:ext uri="{FF2B5EF4-FFF2-40B4-BE49-F238E27FC236}">
                <a16:creationId xmlns:a16="http://schemas.microsoft.com/office/drawing/2014/main" id="{747B947D-68FD-4E20-8371-B976567A498C}"/>
              </a:ext>
            </a:extLst>
          </p:cNvPr>
          <p:cNvGrpSpPr/>
          <p:nvPr/>
        </p:nvGrpSpPr>
        <p:grpSpPr>
          <a:xfrm>
            <a:off x="5600708" y="5942801"/>
            <a:ext cx="2707005" cy="643890"/>
            <a:chOff x="0" y="0"/>
            <a:chExt cx="2707005" cy="645795"/>
          </a:xfrm>
        </p:grpSpPr>
        <p:pic>
          <p:nvPicPr>
            <p:cNvPr id="14" name="Picture 10" descr="Logotipo&#10;&#10;Descripción generada automáticamente">
              <a:extLst>
                <a:ext uri="{FF2B5EF4-FFF2-40B4-BE49-F238E27FC236}">
                  <a16:creationId xmlns:a16="http://schemas.microsoft.com/office/drawing/2014/main" id="{54A1C678-CA54-4BC5-9D43-5EF52B72AEE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8702" b="7356"/>
            <a:stretch/>
          </p:blipFill>
          <p:spPr bwMode="auto">
            <a:xfrm>
              <a:off x="0" y="0"/>
              <a:ext cx="770255" cy="645795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15" name="Picture 11" descr="Forma&#10;&#10;Descripción generada automáticamente con confianza media">
              <a:extLst>
                <a:ext uri="{FF2B5EF4-FFF2-40B4-BE49-F238E27FC236}">
                  <a16:creationId xmlns:a16="http://schemas.microsoft.com/office/drawing/2014/main" id="{AB079F75-3104-4E05-B8C5-7F1E4FCCA59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52500" y="114300"/>
              <a:ext cx="1754505" cy="421005"/>
            </a:xfrm>
            <a:prstGeom prst="rect">
              <a:avLst/>
            </a:prstGeom>
          </p:spPr>
        </p:pic>
      </p:grpSp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40C44C2B-F097-E2CA-C4D0-0088AE8E6A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9948678"/>
              </p:ext>
            </p:extLst>
          </p:nvPr>
        </p:nvGraphicFramePr>
        <p:xfrm>
          <a:off x="251520" y="548680"/>
          <a:ext cx="8568952" cy="5040562"/>
        </p:xfrm>
        <a:graphic>
          <a:graphicData uri="http://schemas.openxmlformats.org/drawingml/2006/table">
            <a:tbl>
              <a:tblPr/>
              <a:tblGrid>
                <a:gridCol w="715588">
                  <a:extLst>
                    <a:ext uri="{9D8B030D-6E8A-4147-A177-3AD203B41FA5}">
                      <a16:colId xmlns:a16="http://schemas.microsoft.com/office/drawing/2014/main" val="2148975520"/>
                    </a:ext>
                  </a:extLst>
                </a:gridCol>
                <a:gridCol w="4187322">
                  <a:extLst>
                    <a:ext uri="{9D8B030D-6E8A-4147-A177-3AD203B41FA5}">
                      <a16:colId xmlns:a16="http://schemas.microsoft.com/office/drawing/2014/main" val="2412104137"/>
                    </a:ext>
                  </a:extLst>
                </a:gridCol>
                <a:gridCol w="1222014">
                  <a:extLst>
                    <a:ext uri="{9D8B030D-6E8A-4147-A177-3AD203B41FA5}">
                      <a16:colId xmlns:a16="http://schemas.microsoft.com/office/drawing/2014/main" val="3095658805"/>
                    </a:ext>
                  </a:extLst>
                </a:gridCol>
                <a:gridCol w="1222014">
                  <a:extLst>
                    <a:ext uri="{9D8B030D-6E8A-4147-A177-3AD203B41FA5}">
                      <a16:colId xmlns:a16="http://schemas.microsoft.com/office/drawing/2014/main" val="4167343238"/>
                    </a:ext>
                  </a:extLst>
                </a:gridCol>
                <a:gridCol w="1222014">
                  <a:extLst>
                    <a:ext uri="{9D8B030D-6E8A-4147-A177-3AD203B41FA5}">
                      <a16:colId xmlns:a16="http://schemas.microsoft.com/office/drawing/2014/main" val="2249675998"/>
                    </a:ext>
                  </a:extLst>
                </a:gridCol>
              </a:tblGrid>
              <a:tr h="258547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E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CUENTA DE PÉRDIDAS Y GANANCIAS</a:t>
                      </a:r>
                    </a:p>
                  </a:txBody>
                  <a:tcPr marL="8197" marR="8197" marT="81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BE3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197" marR="8197" marT="81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BE3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197" marR="8197" marT="81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BE3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197" marR="8197" marT="81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BE3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3104488"/>
                  </a:ext>
                </a:extLst>
              </a:tr>
              <a:tr h="221082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197" marR="8197" marT="81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197" marR="8197" marT="8197" marB="0" anchor="b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197" marR="8197" marT="81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197" marR="8197" marT="81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197" marR="8197" marT="81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4358797"/>
                  </a:ext>
                </a:extLst>
              </a:tr>
              <a:tr h="221082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14.</a:t>
                      </a:r>
                    </a:p>
                  </a:txBody>
                  <a:tcPr marL="8197" marR="8197" marT="81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Ingresos financieros</a:t>
                      </a:r>
                    </a:p>
                  </a:txBody>
                  <a:tcPr marL="8197" marR="8197" marT="8197" marB="0" anchor="b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8197" marR="8197" marT="81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2.000,00</a:t>
                      </a:r>
                    </a:p>
                  </a:txBody>
                  <a:tcPr marL="8197" marR="8197" marT="81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2.000,00</a:t>
                      </a:r>
                    </a:p>
                  </a:txBody>
                  <a:tcPr marL="8197" marR="8197" marT="81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5151882"/>
                  </a:ext>
                </a:extLst>
              </a:tr>
              <a:tr h="221082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a1)</a:t>
                      </a:r>
                    </a:p>
                  </a:txBody>
                  <a:tcPr marL="8197" marR="8197" marT="81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5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En empresas del grupo y asociadas</a:t>
                      </a:r>
                    </a:p>
                  </a:txBody>
                  <a:tcPr marL="8197" marR="8197" marT="8197" marB="0" anchor="b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5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197" marR="8197" marT="81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5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197" marR="8197" marT="81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5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197" marR="8197" marT="81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6467357"/>
                  </a:ext>
                </a:extLst>
              </a:tr>
              <a:tr h="221082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a2)</a:t>
                      </a:r>
                    </a:p>
                  </a:txBody>
                  <a:tcPr marL="8197" marR="8197" marT="81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5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En terceros</a:t>
                      </a:r>
                    </a:p>
                  </a:txBody>
                  <a:tcPr marL="8197" marR="8197" marT="8197" marB="0" anchor="b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5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197" marR="8197" marT="81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5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197" marR="8197" marT="81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5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197" marR="8197" marT="81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70771"/>
                  </a:ext>
                </a:extLst>
              </a:tr>
              <a:tr h="221082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b)</a:t>
                      </a:r>
                    </a:p>
                  </a:txBody>
                  <a:tcPr marL="8197" marR="8197" marT="81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 valores negociables y otros instrumentos financieros</a:t>
                      </a:r>
                    </a:p>
                  </a:txBody>
                  <a:tcPr marL="8197" marR="8197" marT="8197" marB="0" anchor="b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8197" marR="8197" marT="81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2.000,00</a:t>
                      </a:r>
                    </a:p>
                  </a:txBody>
                  <a:tcPr marL="8197" marR="8197" marT="81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2.000,00</a:t>
                      </a:r>
                    </a:p>
                  </a:txBody>
                  <a:tcPr marL="8197" marR="8197" marT="81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6750136"/>
                  </a:ext>
                </a:extLst>
              </a:tr>
              <a:tr h="221082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b1)</a:t>
                      </a:r>
                    </a:p>
                  </a:txBody>
                  <a:tcPr marL="8197" marR="8197" marT="81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5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 empresas del grupo y asociadas</a:t>
                      </a:r>
                    </a:p>
                  </a:txBody>
                  <a:tcPr marL="8197" marR="8197" marT="8197" marB="0" anchor="b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5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197" marR="8197" marT="81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5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197" marR="8197" marT="81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5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197" marR="8197" marT="81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550593"/>
                  </a:ext>
                </a:extLst>
              </a:tr>
              <a:tr h="221082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b2)</a:t>
                      </a:r>
                    </a:p>
                  </a:txBody>
                  <a:tcPr marL="8197" marR="8197" marT="81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5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 terceros</a:t>
                      </a:r>
                    </a:p>
                  </a:txBody>
                  <a:tcPr marL="8197" marR="8197" marT="8197" marB="0" anchor="b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5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197" marR="8197" marT="81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5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2.000,00</a:t>
                      </a:r>
                    </a:p>
                  </a:txBody>
                  <a:tcPr marL="8197" marR="8197" marT="81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5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2.000,00</a:t>
                      </a:r>
                    </a:p>
                  </a:txBody>
                  <a:tcPr marL="8197" marR="8197" marT="81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4336291"/>
                  </a:ext>
                </a:extLst>
              </a:tr>
              <a:tr h="431391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c)</a:t>
                      </a:r>
                    </a:p>
                  </a:txBody>
                  <a:tcPr marL="8197" marR="8197" marT="81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Imputación de subvenciones, donaciones y legados de carácter financiero</a:t>
                      </a:r>
                    </a:p>
                  </a:txBody>
                  <a:tcPr marL="8197" marR="8197" marT="8197" marB="0" anchor="b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197" marR="8197" marT="81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197" marR="8197" marT="81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197" marR="8197" marT="81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5497327"/>
                  </a:ext>
                </a:extLst>
              </a:tr>
              <a:tr h="237210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15.</a:t>
                      </a:r>
                    </a:p>
                  </a:txBody>
                  <a:tcPr marL="8197" marR="8197" marT="81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Gastos financieros</a:t>
                      </a:r>
                    </a:p>
                  </a:txBody>
                  <a:tcPr marL="8197" marR="8197" marT="8197" marB="0" anchor="b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-345,41</a:t>
                      </a:r>
                    </a:p>
                  </a:txBody>
                  <a:tcPr marL="8197" marR="8197" marT="81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-4.000,00</a:t>
                      </a:r>
                    </a:p>
                  </a:txBody>
                  <a:tcPr marL="8197" marR="8197" marT="81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-4.000,00</a:t>
                      </a:r>
                    </a:p>
                  </a:txBody>
                  <a:tcPr marL="8197" marR="8197" marT="81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6108533"/>
                  </a:ext>
                </a:extLst>
              </a:tr>
              <a:tr h="221082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b)</a:t>
                      </a:r>
                    </a:p>
                  </a:txBody>
                  <a:tcPr marL="8197" marR="8197" marT="81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Por deudas con terceros</a:t>
                      </a:r>
                    </a:p>
                  </a:txBody>
                  <a:tcPr marL="8197" marR="8197" marT="8197" marB="0" anchor="b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-345,41</a:t>
                      </a:r>
                    </a:p>
                  </a:txBody>
                  <a:tcPr marL="8197" marR="8197" marT="81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-4.000,00</a:t>
                      </a:r>
                    </a:p>
                  </a:txBody>
                  <a:tcPr marL="8197" marR="8197" marT="81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-4.000,00</a:t>
                      </a:r>
                    </a:p>
                  </a:txBody>
                  <a:tcPr marL="8197" marR="8197" marT="81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7981936"/>
                  </a:ext>
                </a:extLst>
              </a:tr>
              <a:tr h="221082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17.</a:t>
                      </a:r>
                    </a:p>
                  </a:txBody>
                  <a:tcPr marL="8197" marR="8197" marT="81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Diferencias de cambio</a:t>
                      </a:r>
                    </a:p>
                  </a:txBody>
                  <a:tcPr marL="8197" marR="8197" marT="8197" marB="0" anchor="b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-1.463,07</a:t>
                      </a:r>
                    </a:p>
                  </a:txBody>
                  <a:tcPr marL="8197" marR="8197" marT="81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8197" marR="8197" marT="81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8197" marR="8197" marT="81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5725002"/>
                  </a:ext>
                </a:extLst>
              </a:tr>
              <a:tr h="269319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A2)</a:t>
                      </a:r>
                    </a:p>
                  </a:txBody>
                  <a:tcPr marL="8197" marR="8197" marT="81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RESULTADO FINANCIERO (14+15+16+17+18+19)</a:t>
                      </a:r>
                    </a:p>
                  </a:txBody>
                  <a:tcPr marL="8197" marR="8197" marT="8197" marB="0" anchor="b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-1.808,48</a:t>
                      </a:r>
                    </a:p>
                  </a:txBody>
                  <a:tcPr marL="8197" marR="8197" marT="81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-2.000,00</a:t>
                      </a:r>
                    </a:p>
                  </a:txBody>
                  <a:tcPr marL="8197" marR="8197" marT="81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-2.000,00</a:t>
                      </a:r>
                    </a:p>
                  </a:txBody>
                  <a:tcPr marL="8197" marR="8197" marT="81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0885007"/>
                  </a:ext>
                </a:extLst>
              </a:tr>
              <a:tr h="221082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197" marR="8197" marT="81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197" marR="8197" marT="8197" marB="0" anchor="b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197" marR="8197" marT="81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197" marR="8197" marT="81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197" marR="8197" marT="81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936324"/>
                  </a:ext>
                </a:extLst>
              </a:tr>
              <a:tr h="269319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A3)</a:t>
                      </a:r>
                    </a:p>
                  </a:txBody>
                  <a:tcPr marL="8197" marR="8197" marT="81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RESULTADO ANTES DE IMPUESTOS (A1+A2)</a:t>
                      </a:r>
                    </a:p>
                  </a:txBody>
                  <a:tcPr marL="8197" marR="8197" marT="8197" marB="0" anchor="b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-2.711.403,29</a:t>
                      </a:r>
                    </a:p>
                  </a:txBody>
                  <a:tcPr marL="8197" marR="8197" marT="81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-2.809.752,33</a:t>
                      </a:r>
                    </a:p>
                  </a:txBody>
                  <a:tcPr marL="8197" marR="8197" marT="81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-2.809.752,33</a:t>
                      </a:r>
                    </a:p>
                  </a:txBody>
                  <a:tcPr marL="8197" marR="8197" marT="81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6749747"/>
                  </a:ext>
                </a:extLst>
              </a:tr>
              <a:tr h="221082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20.</a:t>
                      </a:r>
                    </a:p>
                  </a:txBody>
                  <a:tcPr marL="8197" marR="8197" marT="81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Impuesto sobre beneficios</a:t>
                      </a:r>
                    </a:p>
                  </a:txBody>
                  <a:tcPr marL="8197" marR="8197" marT="8197" marB="0" anchor="b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197" marR="8197" marT="81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197" marR="8197" marT="81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197" marR="8197" marT="81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7255667"/>
                  </a:ext>
                </a:extLst>
              </a:tr>
              <a:tr h="221082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197" marR="8197" marT="81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197" marR="8197" marT="8197" marB="0" anchor="b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197" marR="8197" marT="81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197" marR="8197" marT="81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197" marR="8197" marT="81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3576270"/>
                  </a:ext>
                </a:extLst>
              </a:tr>
              <a:tr h="431391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A4)</a:t>
                      </a:r>
                    </a:p>
                  </a:txBody>
                  <a:tcPr marL="8197" marR="8197" marT="81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RESULTADOS EJERC. PROCEDENTES ACTIVIDADES CONTINUADAS (A3+20)</a:t>
                      </a:r>
                    </a:p>
                  </a:txBody>
                  <a:tcPr marL="8197" marR="8197" marT="8197" marB="0" anchor="b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-2.711.403,29</a:t>
                      </a:r>
                    </a:p>
                  </a:txBody>
                  <a:tcPr marL="8197" marR="8197" marT="81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-2.809.752,33</a:t>
                      </a:r>
                    </a:p>
                  </a:txBody>
                  <a:tcPr marL="8197" marR="8197" marT="81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-2.809.752,33</a:t>
                      </a:r>
                    </a:p>
                  </a:txBody>
                  <a:tcPr marL="8197" marR="8197" marT="81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1241050"/>
                  </a:ext>
                </a:extLst>
              </a:tr>
              <a:tr h="221082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197" marR="8197" marT="81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197" marR="8197" marT="8197" marB="0" anchor="b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197" marR="8197" marT="81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197" marR="8197" marT="81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197" marR="8197" marT="81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7377956"/>
                  </a:ext>
                </a:extLst>
              </a:tr>
              <a:tr h="269319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A5)</a:t>
                      </a:r>
                    </a:p>
                  </a:txBody>
                  <a:tcPr marL="8197" marR="8197" marT="81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RESULTADO DEL EJERCICIO (A4+21)</a:t>
                      </a:r>
                    </a:p>
                  </a:txBody>
                  <a:tcPr marL="8197" marR="8197" marT="8197" marB="0" anchor="b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-2.711.403,29</a:t>
                      </a:r>
                    </a:p>
                  </a:txBody>
                  <a:tcPr marL="8197" marR="8197" marT="81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-2.809.752,33</a:t>
                      </a:r>
                    </a:p>
                  </a:txBody>
                  <a:tcPr marL="8197" marR="8197" marT="81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-2.809.752,33</a:t>
                      </a:r>
                    </a:p>
                  </a:txBody>
                  <a:tcPr marL="8197" marR="8197" marT="81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12643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89398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 descr="Imagen de la pantalla de un video juego&#10;&#10;Descripción generada automáticamente con confianza baja">
            <a:extLst>
              <a:ext uri="{FF2B5EF4-FFF2-40B4-BE49-F238E27FC236}">
                <a16:creationId xmlns:a16="http://schemas.microsoft.com/office/drawing/2014/main" id="{B95B622C-7B19-4763-BFC2-4D9B9CBC53B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6287" y="6240489"/>
            <a:ext cx="1818005" cy="493395"/>
          </a:xfrm>
          <a:prstGeom prst="rect">
            <a:avLst/>
          </a:prstGeom>
        </p:spPr>
      </p:pic>
      <p:grpSp>
        <p:nvGrpSpPr>
          <p:cNvPr id="6" name="Grupo 5">
            <a:extLst>
              <a:ext uri="{FF2B5EF4-FFF2-40B4-BE49-F238E27FC236}">
                <a16:creationId xmlns:a16="http://schemas.microsoft.com/office/drawing/2014/main" id="{535DF084-B71D-441D-BEDA-1A0FB202AFD3}"/>
              </a:ext>
            </a:extLst>
          </p:cNvPr>
          <p:cNvGrpSpPr/>
          <p:nvPr/>
        </p:nvGrpSpPr>
        <p:grpSpPr>
          <a:xfrm>
            <a:off x="5600708" y="6203669"/>
            <a:ext cx="2707005" cy="654330"/>
            <a:chOff x="0" y="0"/>
            <a:chExt cx="2707005" cy="645795"/>
          </a:xfrm>
        </p:grpSpPr>
        <p:pic>
          <p:nvPicPr>
            <p:cNvPr id="7" name="Picture 10" descr="Logotipo&#10;&#10;Descripción generada automáticamente">
              <a:extLst>
                <a:ext uri="{FF2B5EF4-FFF2-40B4-BE49-F238E27FC236}">
                  <a16:creationId xmlns:a16="http://schemas.microsoft.com/office/drawing/2014/main" id="{302A5DA2-F75A-4865-9211-49007DDB5A9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8702" b="7356"/>
            <a:stretch/>
          </p:blipFill>
          <p:spPr bwMode="auto">
            <a:xfrm>
              <a:off x="0" y="0"/>
              <a:ext cx="770255" cy="645795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8" name="Picture 11" descr="Forma&#10;&#10;Descripción generada automáticamente con confianza media">
              <a:extLst>
                <a:ext uri="{FF2B5EF4-FFF2-40B4-BE49-F238E27FC236}">
                  <a16:creationId xmlns:a16="http://schemas.microsoft.com/office/drawing/2014/main" id="{A950BF7C-9E09-42C8-A1B6-324A4E31A2A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52500" y="114300"/>
              <a:ext cx="1754505" cy="421005"/>
            </a:xfrm>
            <a:prstGeom prst="rect">
              <a:avLst/>
            </a:prstGeom>
          </p:spPr>
        </p:pic>
      </p:grp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257E36A9-F827-23C8-9A45-1F43F479AF5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9288878"/>
              </p:ext>
            </p:extLst>
          </p:nvPr>
        </p:nvGraphicFramePr>
        <p:xfrm>
          <a:off x="323529" y="1"/>
          <a:ext cx="8496943" cy="6203668"/>
        </p:xfrm>
        <a:graphic>
          <a:graphicData uri="http://schemas.openxmlformats.org/drawingml/2006/table">
            <a:tbl>
              <a:tblPr/>
              <a:tblGrid>
                <a:gridCol w="1009645">
                  <a:extLst>
                    <a:ext uri="{9D8B030D-6E8A-4147-A177-3AD203B41FA5}">
                      <a16:colId xmlns:a16="http://schemas.microsoft.com/office/drawing/2014/main" val="740506333"/>
                    </a:ext>
                  </a:extLst>
                </a:gridCol>
                <a:gridCol w="3311202">
                  <a:extLst>
                    <a:ext uri="{9D8B030D-6E8A-4147-A177-3AD203B41FA5}">
                      <a16:colId xmlns:a16="http://schemas.microsoft.com/office/drawing/2014/main" val="2909641027"/>
                    </a:ext>
                  </a:extLst>
                </a:gridCol>
                <a:gridCol w="1288291">
                  <a:extLst>
                    <a:ext uri="{9D8B030D-6E8A-4147-A177-3AD203B41FA5}">
                      <a16:colId xmlns:a16="http://schemas.microsoft.com/office/drawing/2014/main" val="290826823"/>
                    </a:ext>
                  </a:extLst>
                </a:gridCol>
                <a:gridCol w="1552467">
                  <a:extLst>
                    <a:ext uri="{9D8B030D-6E8A-4147-A177-3AD203B41FA5}">
                      <a16:colId xmlns:a16="http://schemas.microsoft.com/office/drawing/2014/main" val="1971525022"/>
                    </a:ext>
                  </a:extLst>
                </a:gridCol>
                <a:gridCol w="1335338">
                  <a:extLst>
                    <a:ext uri="{9D8B030D-6E8A-4147-A177-3AD203B41FA5}">
                      <a16:colId xmlns:a16="http://schemas.microsoft.com/office/drawing/2014/main" val="52901371"/>
                    </a:ext>
                  </a:extLst>
                </a:gridCol>
              </a:tblGrid>
              <a:tr h="125081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BALANCE DE SITUACIÓN - ACTIVO</a:t>
                      </a:r>
                    </a:p>
                  </a:txBody>
                  <a:tcPr marL="6705" marR="6705" marT="67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BE3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705" marR="6705" marT="67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BE3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705" marR="6705" marT="67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BE3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705" marR="6705" marT="67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BE3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7440165"/>
                  </a:ext>
                </a:extLst>
              </a:tr>
              <a:tr h="125081">
                <a:tc>
                  <a:txBody>
                    <a:bodyPr/>
                    <a:lstStyle/>
                    <a:p>
                      <a:pPr algn="l" fontAlgn="ctr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705" marR="6705" marT="67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705" marR="6705" marT="67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705" marR="6705" marT="67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705" marR="6705" marT="67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705" marR="6705" marT="67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5120198"/>
                  </a:ext>
                </a:extLst>
              </a:tr>
              <a:tr h="125081"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705" marR="6705" marT="670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705" marR="6705" marT="6705" marB="0" anchor="b">
                    <a:lnL>
                      <a:noFill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REAL</a:t>
                      </a:r>
                    </a:p>
                  </a:txBody>
                  <a:tcPr marL="6705" marR="6705" marT="6705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Estimación</a:t>
                      </a:r>
                    </a:p>
                  </a:txBody>
                  <a:tcPr marL="6705" marR="6705" marT="6705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Previsión </a:t>
                      </a:r>
                    </a:p>
                  </a:txBody>
                  <a:tcPr marL="6705" marR="6705" marT="670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5485989"/>
                  </a:ext>
                </a:extLst>
              </a:tr>
              <a:tr h="125081"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ACTIVO</a:t>
                      </a:r>
                    </a:p>
                  </a:txBody>
                  <a:tcPr marL="6705" marR="6705" marT="670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705" marR="6705" marT="6705" marB="0" anchor="b">
                    <a:lnL>
                      <a:noFill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2021</a:t>
                      </a:r>
                    </a:p>
                  </a:txBody>
                  <a:tcPr marL="6705" marR="6705" marT="6705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2022</a:t>
                      </a:r>
                    </a:p>
                  </a:txBody>
                  <a:tcPr marL="6705" marR="6705" marT="6705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2023</a:t>
                      </a:r>
                    </a:p>
                  </a:txBody>
                  <a:tcPr marL="6705" marR="6705" marT="670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1958533"/>
                  </a:ext>
                </a:extLst>
              </a:tr>
              <a:tr h="125081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705" marR="6705" marT="670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705" marR="6705" marT="6705" marB="0" anchor="b">
                    <a:lnL>
                      <a:noFill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705" marR="6705" marT="6705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705" marR="6705" marT="6705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705" marR="6705" marT="670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9816674"/>
                  </a:ext>
                </a:extLst>
              </a:tr>
              <a:tr h="125081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A) </a:t>
                      </a:r>
                    </a:p>
                  </a:txBody>
                  <a:tcPr marL="6705" marR="6705" marT="670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ACTIVO</a:t>
                      </a:r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NO CORRIENTE</a:t>
                      </a:r>
                    </a:p>
                  </a:txBody>
                  <a:tcPr marL="6705" marR="6705" marT="6705" marB="0" anchor="b">
                    <a:lnL>
                      <a:noFill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12.021.220,83</a:t>
                      </a:r>
                    </a:p>
                  </a:txBody>
                  <a:tcPr marL="6705" marR="6705" marT="6705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6.488.476,80</a:t>
                      </a:r>
                    </a:p>
                  </a:txBody>
                  <a:tcPr marL="6705" marR="6705" marT="6705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838.888,70</a:t>
                      </a:r>
                    </a:p>
                  </a:txBody>
                  <a:tcPr marL="6705" marR="6705" marT="670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1410903"/>
                  </a:ext>
                </a:extLst>
              </a:tr>
              <a:tr h="125081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I.</a:t>
                      </a:r>
                    </a:p>
                  </a:txBody>
                  <a:tcPr marL="6705" marR="6705" marT="670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Inmovilizado intangible</a:t>
                      </a:r>
                    </a:p>
                  </a:txBody>
                  <a:tcPr marL="6705" marR="6705" marT="6705" marB="0" anchor="b">
                    <a:lnL>
                      <a:noFill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130.430,70</a:t>
                      </a:r>
                    </a:p>
                  </a:txBody>
                  <a:tcPr marL="6705" marR="6705" marT="6705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125.843,53</a:t>
                      </a:r>
                    </a:p>
                  </a:txBody>
                  <a:tcPr marL="6705" marR="6705" marT="6705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84.871,28</a:t>
                      </a:r>
                    </a:p>
                  </a:txBody>
                  <a:tcPr marL="6705" marR="6705" marT="670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8808375"/>
                  </a:ext>
                </a:extLst>
              </a:tr>
              <a:tr h="125081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</a:t>
                      </a:r>
                    </a:p>
                  </a:txBody>
                  <a:tcPr marL="6705" marR="6705" marT="670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Aplicaciones informáticas</a:t>
                      </a:r>
                    </a:p>
                  </a:txBody>
                  <a:tcPr marL="6705" marR="6705" marT="6705" marB="0" anchor="b">
                    <a:lnL>
                      <a:noFill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13.598,17</a:t>
                      </a:r>
                    </a:p>
                  </a:txBody>
                  <a:tcPr marL="6705" marR="6705" marT="6705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8.106,24</a:t>
                      </a:r>
                    </a:p>
                  </a:txBody>
                  <a:tcPr marL="6705" marR="6705" marT="6705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3.894,71</a:t>
                      </a:r>
                    </a:p>
                  </a:txBody>
                  <a:tcPr marL="6705" marR="6705" marT="670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6611383"/>
                  </a:ext>
                </a:extLst>
              </a:tr>
              <a:tr h="125081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8.</a:t>
                      </a:r>
                    </a:p>
                  </a:txBody>
                  <a:tcPr marL="6705" marR="6705" marT="670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Otros inmovilizado intangible</a:t>
                      </a:r>
                    </a:p>
                  </a:txBody>
                  <a:tcPr marL="6705" marR="6705" marT="6705" marB="0" anchor="b">
                    <a:lnL>
                      <a:noFill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116.832,53</a:t>
                      </a:r>
                    </a:p>
                  </a:txBody>
                  <a:tcPr marL="6705" marR="6705" marT="6705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117.737,29</a:t>
                      </a:r>
                    </a:p>
                  </a:txBody>
                  <a:tcPr marL="6705" marR="6705" marT="6705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80.976,57</a:t>
                      </a:r>
                    </a:p>
                  </a:txBody>
                  <a:tcPr marL="6705" marR="6705" marT="670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3941057"/>
                  </a:ext>
                </a:extLst>
              </a:tr>
              <a:tr h="125081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II.</a:t>
                      </a:r>
                    </a:p>
                  </a:txBody>
                  <a:tcPr marL="6705" marR="6705" marT="670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Inmovilizado material</a:t>
                      </a:r>
                    </a:p>
                  </a:txBody>
                  <a:tcPr marL="6705" marR="6705" marT="6705" marB="0" anchor="b">
                    <a:lnL>
                      <a:noFill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788.108,07</a:t>
                      </a:r>
                    </a:p>
                  </a:txBody>
                  <a:tcPr marL="6705" marR="6705" marT="6705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809.951,21</a:t>
                      </a:r>
                    </a:p>
                  </a:txBody>
                  <a:tcPr marL="6705" marR="6705" marT="6705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751.335,36</a:t>
                      </a:r>
                    </a:p>
                  </a:txBody>
                  <a:tcPr marL="6705" marR="6705" marT="670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2511818"/>
                  </a:ext>
                </a:extLst>
              </a:tr>
              <a:tr h="125081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</a:t>
                      </a:r>
                    </a:p>
                  </a:txBody>
                  <a:tcPr marL="6705" marR="6705" marT="670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Instalaciones </a:t>
                      </a:r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técnicas</a:t>
                      </a:r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y otro inmovilizado material</a:t>
                      </a:r>
                    </a:p>
                  </a:txBody>
                  <a:tcPr marL="6705" marR="6705" marT="6705" marB="0" anchor="b">
                    <a:lnL>
                      <a:noFill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788.108,07</a:t>
                      </a:r>
                    </a:p>
                  </a:txBody>
                  <a:tcPr marL="6705" marR="6705" marT="6705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809.951,21</a:t>
                      </a:r>
                    </a:p>
                  </a:txBody>
                  <a:tcPr marL="6705" marR="6705" marT="6705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751.335,36</a:t>
                      </a:r>
                    </a:p>
                  </a:txBody>
                  <a:tcPr marL="6705" marR="6705" marT="670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8358785"/>
                  </a:ext>
                </a:extLst>
              </a:tr>
              <a:tr h="125081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V.</a:t>
                      </a:r>
                    </a:p>
                  </a:txBody>
                  <a:tcPr marL="6705" marR="6705" marT="670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Inversiones financieras a largo plazo</a:t>
                      </a:r>
                    </a:p>
                  </a:txBody>
                  <a:tcPr marL="6705" marR="6705" marT="6705" marB="0" anchor="b">
                    <a:lnL>
                      <a:noFill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2.682,06</a:t>
                      </a:r>
                    </a:p>
                  </a:txBody>
                  <a:tcPr marL="6705" marR="6705" marT="6705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2.682,06</a:t>
                      </a:r>
                    </a:p>
                  </a:txBody>
                  <a:tcPr marL="6705" marR="6705" marT="6705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2.682,06</a:t>
                      </a:r>
                    </a:p>
                  </a:txBody>
                  <a:tcPr marL="6705" marR="6705" marT="670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3714044"/>
                  </a:ext>
                </a:extLst>
              </a:tr>
              <a:tr h="125081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</a:t>
                      </a:r>
                    </a:p>
                  </a:txBody>
                  <a:tcPr marL="6705" marR="6705" marT="670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Otras inversiones</a:t>
                      </a:r>
                    </a:p>
                  </a:txBody>
                  <a:tcPr marL="6705" marR="6705" marT="6705" marB="0" anchor="b">
                    <a:lnL>
                      <a:noFill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2.682,06</a:t>
                      </a:r>
                    </a:p>
                  </a:txBody>
                  <a:tcPr marL="6705" marR="6705" marT="6705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2.682,06</a:t>
                      </a:r>
                    </a:p>
                  </a:txBody>
                  <a:tcPr marL="6705" marR="6705" marT="6705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2.682,06</a:t>
                      </a:r>
                    </a:p>
                  </a:txBody>
                  <a:tcPr marL="6705" marR="6705" marT="670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2744369"/>
                  </a:ext>
                </a:extLst>
              </a:tr>
              <a:tr h="125081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VII.</a:t>
                      </a:r>
                    </a:p>
                  </a:txBody>
                  <a:tcPr marL="6705" marR="6705" marT="670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Deudas comerciales no corrientes</a:t>
                      </a:r>
                    </a:p>
                  </a:txBody>
                  <a:tcPr marL="6705" marR="6705" marT="6705" marB="0" anchor="b">
                    <a:lnL>
                      <a:noFill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11.100.000,00</a:t>
                      </a:r>
                    </a:p>
                  </a:txBody>
                  <a:tcPr marL="6705" marR="6705" marT="6705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5.550.000,00</a:t>
                      </a:r>
                    </a:p>
                  </a:txBody>
                  <a:tcPr marL="6705" marR="6705" marT="6705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6705" marR="6705" marT="670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7886211"/>
                  </a:ext>
                </a:extLst>
              </a:tr>
              <a:tr h="125081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705" marR="6705" marT="670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705" marR="6705" marT="6705" marB="0" anchor="b">
                    <a:lnL>
                      <a:noFill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705" marR="6705" marT="6705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705" marR="6705" marT="6705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705" marR="6705" marT="670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3986525"/>
                  </a:ext>
                </a:extLst>
              </a:tr>
              <a:tr h="125081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B)</a:t>
                      </a:r>
                    </a:p>
                  </a:txBody>
                  <a:tcPr marL="6705" marR="6705" marT="670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ACTIVO CORRIENTE</a:t>
                      </a:r>
                    </a:p>
                  </a:txBody>
                  <a:tcPr marL="6705" marR="6705" marT="6705" marB="0" anchor="b">
                    <a:lnL>
                      <a:noFill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13.869.429,94</a:t>
                      </a:r>
                    </a:p>
                  </a:txBody>
                  <a:tcPr marL="6705" marR="6705" marT="6705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9.013.209,52</a:t>
                      </a:r>
                    </a:p>
                  </a:txBody>
                  <a:tcPr marL="6705" marR="6705" marT="6705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8.896.551,90</a:t>
                      </a:r>
                    </a:p>
                  </a:txBody>
                  <a:tcPr marL="6705" marR="6705" marT="670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8105530"/>
                  </a:ext>
                </a:extLst>
              </a:tr>
              <a:tr h="125081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I.</a:t>
                      </a:r>
                    </a:p>
                  </a:txBody>
                  <a:tcPr marL="6705" marR="6705" marT="670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Activos no corrientes mantenidos para la venta</a:t>
                      </a:r>
                    </a:p>
                  </a:txBody>
                  <a:tcPr marL="6705" marR="6705" marT="6705" marB="0" anchor="b">
                    <a:lnL>
                      <a:noFill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705" marR="6705" marT="6705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705" marR="6705" marT="6705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705" marR="6705" marT="670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8701235"/>
                  </a:ext>
                </a:extLst>
              </a:tr>
              <a:tr h="125081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II.</a:t>
                      </a:r>
                    </a:p>
                  </a:txBody>
                  <a:tcPr marL="6705" marR="6705" marT="670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Existencias</a:t>
                      </a:r>
                    </a:p>
                  </a:txBody>
                  <a:tcPr marL="6705" marR="6705" marT="6705" marB="0" anchor="b">
                    <a:lnL>
                      <a:noFill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44.415,75</a:t>
                      </a:r>
                    </a:p>
                  </a:txBody>
                  <a:tcPr marL="6705" marR="6705" marT="6705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49.969,85</a:t>
                      </a:r>
                    </a:p>
                  </a:txBody>
                  <a:tcPr marL="6705" marR="6705" marT="6705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49.969,85</a:t>
                      </a:r>
                    </a:p>
                  </a:txBody>
                  <a:tcPr marL="6705" marR="6705" marT="670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2305587"/>
                  </a:ext>
                </a:extLst>
              </a:tr>
              <a:tr h="125081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</a:t>
                      </a:r>
                    </a:p>
                  </a:txBody>
                  <a:tcPr marL="6705" marR="6705" marT="670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Comerciales</a:t>
                      </a:r>
                    </a:p>
                  </a:txBody>
                  <a:tcPr marL="6705" marR="6705" marT="6705" marB="0" anchor="b">
                    <a:lnL>
                      <a:noFill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705" marR="6705" marT="6705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705" marR="6705" marT="6705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705" marR="6705" marT="670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1903151"/>
                  </a:ext>
                </a:extLst>
              </a:tr>
              <a:tr h="125081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</a:t>
                      </a:r>
                    </a:p>
                  </a:txBody>
                  <a:tcPr marL="6705" marR="6705" marT="670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Materias primas y otros aprovisionamientos</a:t>
                      </a:r>
                    </a:p>
                  </a:txBody>
                  <a:tcPr marL="6705" marR="6705" marT="6705" marB="0" anchor="b">
                    <a:lnL>
                      <a:noFill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44.415,75</a:t>
                      </a:r>
                    </a:p>
                  </a:txBody>
                  <a:tcPr marL="6705" marR="6705" marT="6705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49.969,85</a:t>
                      </a:r>
                    </a:p>
                  </a:txBody>
                  <a:tcPr marL="6705" marR="6705" marT="6705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49.969,85</a:t>
                      </a:r>
                    </a:p>
                  </a:txBody>
                  <a:tcPr marL="6705" marR="6705" marT="670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7160960"/>
                  </a:ext>
                </a:extLst>
              </a:tr>
              <a:tr h="187689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a)</a:t>
                      </a:r>
                    </a:p>
                  </a:txBody>
                  <a:tcPr marL="6705" marR="6705" marT="670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Materias primas y otros aprovisionamientos a largo plazo</a:t>
                      </a:r>
                    </a:p>
                  </a:txBody>
                  <a:tcPr marL="6705" marR="6705" marT="6705" marB="0" anchor="b">
                    <a:lnL>
                      <a:noFill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705" marR="6705" marT="6705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705" marR="6705" marT="6705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705" marR="6705" marT="670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8892132"/>
                  </a:ext>
                </a:extLst>
              </a:tr>
              <a:tr h="187689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b)</a:t>
                      </a:r>
                    </a:p>
                  </a:txBody>
                  <a:tcPr marL="6705" marR="6705" marT="670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Materias primas y otros aprovisionamientos a corto plazo</a:t>
                      </a:r>
                    </a:p>
                  </a:txBody>
                  <a:tcPr marL="6705" marR="6705" marT="6705" marB="0" anchor="b">
                    <a:lnL>
                      <a:noFill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44.415,75</a:t>
                      </a:r>
                    </a:p>
                  </a:txBody>
                  <a:tcPr marL="6705" marR="6705" marT="6705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49.969,85</a:t>
                      </a:r>
                    </a:p>
                  </a:txBody>
                  <a:tcPr marL="6705" marR="6705" marT="6705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49.969,85</a:t>
                      </a:r>
                    </a:p>
                  </a:txBody>
                  <a:tcPr marL="6705" marR="6705" marT="670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8979721"/>
                  </a:ext>
                </a:extLst>
              </a:tr>
              <a:tr h="125081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III.</a:t>
                      </a:r>
                    </a:p>
                  </a:txBody>
                  <a:tcPr marL="6705" marR="6705" marT="670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Deudores comerciales y otras cuentas a cobrar</a:t>
                      </a:r>
                    </a:p>
                  </a:txBody>
                  <a:tcPr marL="6705" marR="6705" marT="6705" marB="0" anchor="b">
                    <a:lnL>
                      <a:noFill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7.866.936,13</a:t>
                      </a:r>
                    </a:p>
                  </a:txBody>
                  <a:tcPr marL="6705" marR="6705" marT="6705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5.581.582,05</a:t>
                      </a:r>
                    </a:p>
                  </a:txBody>
                  <a:tcPr marL="6705" marR="6705" marT="6705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5.601.582,05</a:t>
                      </a:r>
                    </a:p>
                  </a:txBody>
                  <a:tcPr marL="6705" marR="6705" marT="6705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3810674"/>
                  </a:ext>
                </a:extLst>
              </a:tr>
              <a:tr h="125081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</a:t>
                      </a:r>
                    </a:p>
                  </a:txBody>
                  <a:tcPr marL="6705" marR="6705" marT="670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Clientes por ventas y prestaciones de servicios</a:t>
                      </a:r>
                    </a:p>
                  </a:txBody>
                  <a:tcPr marL="6705" marR="6705" marT="6705" marB="0" anchor="b">
                    <a:lnL>
                      <a:noFill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53.565,94</a:t>
                      </a:r>
                    </a:p>
                  </a:txBody>
                  <a:tcPr marL="6705" marR="6705" marT="6705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30.000,00</a:t>
                      </a:r>
                    </a:p>
                  </a:txBody>
                  <a:tcPr marL="6705" marR="6705" marT="6705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50.000,00</a:t>
                      </a:r>
                    </a:p>
                  </a:txBody>
                  <a:tcPr marL="6705" marR="6705" marT="670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6756283"/>
                  </a:ext>
                </a:extLst>
              </a:tr>
              <a:tr h="244891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a)</a:t>
                      </a:r>
                    </a:p>
                  </a:txBody>
                  <a:tcPr marL="6705" marR="6705" marT="670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Clientes por ventas y prestaciones de servicios a largo plazo</a:t>
                      </a:r>
                    </a:p>
                  </a:txBody>
                  <a:tcPr marL="6705" marR="6705" marT="6705" marB="0" anchor="b">
                    <a:lnL>
                      <a:noFill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705" marR="6705" marT="6705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705" marR="6705" marT="6705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705" marR="6705" marT="670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3541161"/>
                  </a:ext>
                </a:extLst>
              </a:tr>
              <a:tr h="244891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b)</a:t>
                      </a:r>
                    </a:p>
                  </a:txBody>
                  <a:tcPr marL="6705" marR="6705" marT="670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Clientes por ventas y prestaciones de servicios a corto plazo</a:t>
                      </a:r>
                    </a:p>
                  </a:txBody>
                  <a:tcPr marL="6705" marR="6705" marT="6705" marB="0" anchor="b">
                    <a:lnL>
                      <a:noFill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53.565,94</a:t>
                      </a:r>
                    </a:p>
                  </a:txBody>
                  <a:tcPr marL="6705" marR="6705" marT="6705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30.000,00</a:t>
                      </a:r>
                    </a:p>
                  </a:txBody>
                  <a:tcPr marL="6705" marR="6705" marT="6705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50.000,00</a:t>
                      </a:r>
                    </a:p>
                  </a:txBody>
                  <a:tcPr marL="6705" marR="6705" marT="670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5677032"/>
                  </a:ext>
                </a:extLst>
              </a:tr>
              <a:tr h="125081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</a:t>
                      </a:r>
                    </a:p>
                  </a:txBody>
                  <a:tcPr marL="6705" marR="6705" marT="670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Otros créditos con las administraciones públicas</a:t>
                      </a:r>
                    </a:p>
                  </a:txBody>
                  <a:tcPr marL="6705" marR="6705" marT="6705" marB="0" anchor="b">
                    <a:lnL>
                      <a:noFill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7.813.370,19</a:t>
                      </a:r>
                    </a:p>
                  </a:txBody>
                  <a:tcPr marL="6705" marR="6705" marT="6705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5.551.582,05</a:t>
                      </a:r>
                    </a:p>
                  </a:txBody>
                  <a:tcPr marL="6705" marR="6705" marT="6705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5.551.582,05</a:t>
                      </a:r>
                    </a:p>
                  </a:txBody>
                  <a:tcPr marL="6705" marR="6705" marT="6705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3370"/>
                  </a:ext>
                </a:extLst>
              </a:tr>
              <a:tr h="244891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a)</a:t>
                      </a:r>
                    </a:p>
                  </a:txBody>
                  <a:tcPr marL="6705" marR="6705" marT="670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Excmo. Cabildo Insular de Tenerife, deudor por subvenciones concedidas</a:t>
                      </a:r>
                    </a:p>
                  </a:txBody>
                  <a:tcPr marL="6705" marR="6705" marT="6705" marB="0" anchor="b">
                    <a:lnL>
                      <a:noFill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7.569.880,00</a:t>
                      </a:r>
                    </a:p>
                  </a:txBody>
                  <a:tcPr marL="6705" marR="6705" marT="6705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5.550.000,00</a:t>
                      </a:r>
                    </a:p>
                  </a:txBody>
                  <a:tcPr marL="6705" marR="6705" marT="6705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5.550.000,00</a:t>
                      </a:r>
                    </a:p>
                  </a:txBody>
                  <a:tcPr marL="6705" marR="6705" marT="670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5813231"/>
                  </a:ext>
                </a:extLst>
              </a:tr>
              <a:tr h="187689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b)</a:t>
                      </a:r>
                    </a:p>
                  </a:txBody>
                  <a:tcPr marL="6705" marR="6705" marT="670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Resto de otros créditos con las administraciones públicas</a:t>
                      </a:r>
                    </a:p>
                  </a:txBody>
                  <a:tcPr marL="6705" marR="6705" marT="6705" marB="0" anchor="b">
                    <a:lnL>
                      <a:noFill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243.490,19</a:t>
                      </a:r>
                    </a:p>
                  </a:txBody>
                  <a:tcPr marL="6705" marR="6705" marT="6705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1.582,05</a:t>
                      </a:r>
                    </a:p>
                  </a:txBody>
                  <a:tcPr marL="6705" marR="6705" marT="6705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1.582,05</a:t>
                      </a:r>
                    </a:p>
                  </a:txBody>
                  <a:tcPr marL="6705" marR="6705" marT="670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5211863"/>
                  </a:ext>
                </a:extLst>
              </a:tr>
              <a:tr h="125081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VI.</a:t>
                      </a:r>
                    </a:p>
                  </a:txBody>
                  <a:tcPr marL="6705" marR="6705" marT="670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Periodificaciones a corto plazo</a:t>
                      </a:r>
                    </a:p>
                  </a:txBody>
                  <a:tcPr marL="6705" marR="6705" marT="6705" marB="0" anchor="b">
                    <a:lnL>
                      <a:noFill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5.792,50</a:t>
                      </a:r>
                    </a:p>
                  </a:txBody>
                  <a:tcPr marL="6705" marR="6705" marT="6705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45.000,00</a:t>
                      </a:r>
                    </a:p>
                  </a:txBody>
                  <a:tcPr marL="6705" marR="6705" marT="6705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45.000,00</a:t>
                      </a:r>
                    </a:p>
                  </a:txBody>
                  <a:tcPr marL="6705" marR="6705" marT="670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8303998"/>
                  </a:ext>
                </a:extLst>
              </a:tr>
              <a:tr h="125081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VII.</a:t>
                      </a:r>
                    </a:p>
                  </a:txBody>
                  <a:tcPr marL="6705" marR="6705" marT="670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Efectivo y otros activos líquidos equivalentes</a:t>
                      </a:r>
                    </a:p>
                  </a:txBody>
                  <a:tcPr marL="6705" marR="6705" marT="6705" marB="0" anchor="b">
                    <a:lnL>
                      <a:noFill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5.952.285,56</a:t>
                      </a:r>
                    </a:p>
                  </a:txBody>
                  <a:tcPr marL="6705" marR="6705" marT="6705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3.336.657,62</a:t>
                      </a:r>
                    </a:p>
                  </a:txBody>
                  <a:tcPr marL="6705" marR="6705" marT="6705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3.200.000,00</a:t>
                      </a:r>
                    </a:p>
                  </a:txBody>
                  <a:tcPr marL="6705" marR="6705" marT="670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6109825"/>
                  </a:ext>
                </a:extLst>
              </a:tr>
              <a:tr h="125081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</a:t>
                      </a:r>
                    </a:p>
                  </a:txBody>
                  <a:tcPr marL="6705" marR="6705" marT="670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Tesorería</a:t>
                      </a:r>
                    </a:p>
                  </a:txBody>
                  <a:tcPr marL="6705" marR="6705" marT="6705" marB="0" anchor="b">
                    <a:lnL>
                      <a:noFill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5.952.285,56</a:t>
                      </a:r>
                    </a:p>
                  </a:txBody>
                  <a:tcPr marL="6705" marR="6705" marT="6705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3.336.657,62</a:t>
                      </a:r>
                    </a:p>
                  </a:txBody>
                  <a:tcPr marL="6705" marR="6705" marT="6705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3.200.000,00</a:t>
                      </a:r>
                    </a:p>
                  </a:txBody>
                  <a:tcPr marL="6705" marR="6705" marT="670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6690163"/>
                  </a:ext>
                </a:extLst>
              </a:tr>
              <a:tr h="410251"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705" marR="6705" marT="6705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705" marR="6705" marT="6705" marB="0" anchor="b">
                    <a:lnL>
                      <a:noFill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705" marR="6705" marT="6705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705" marR="6705" marT="6705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705" marR="6705" marT="670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2097448"/>
                  </a:ext>
                </a:extLst>
              </a:tr>
              <a:tr h="125081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TOTAL ACTIVO (A+B)</a:t>
                      </a:r>
                    </a:p>
                  </a:txBody>
                  <a:tcPr marL="6705" marR="6705" marT="6705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25.890.650,77</a:t>
                      </a:r>
                    </a:p>
                  </a:txBody>
                  <a:tcPr marL="6705" marR="6705" marT="6705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15.501.686,32</a:t>
                      </a:r>
                    </a:p>
                  </a:txBody>
                  <a:tcPr marL="6705" marR="6705" marT="6705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9.735.440,60</a:t>
                      </a:r>
                    </a:p>
                  </a:txBody>
                  <a:tcPr marL="6705" marR="6705" marT="670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22396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147110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9" descr="Imagen de la pantalla de un video juego&#10;&#10;Descripción generada automáticamente con confianza baja">
            <a:extLst>
              <a:ext uri="{FF2B5EF4-FFF2-40B4-BE49-F238E27FC236}">
                <a16:creationId xmlns:a16="http://schemas.microsoft.com/office/drawing/2014/main" id="{E5154984-AC5D-44AA-A795-3637E00CF89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046" y="6364605"/>
            <a:ext cx="1818005" cy="493395"/>
          </a:xfrm>
          <a:prstGeom prst="rect">
            <a:avLst/>
          </a:prstGeom>
        </p:spPr>
      </p:pic>
      <p:grpSp>
        <p:nvGrpSpPr>
          <p:cNvPr id="6" name="Grupo 5">
            <a:extLst>
              <a:ext uri="{FF2B5EF4-FFF2-40B4-BE49-F238E27FC236}">
                <a16:creationId xmlns:a16="http://schemas.microsoft.com/office/drawing/2014/main" id="{46DAB641-F9D0-407A-AA30-87D7195480BE}"/>
              </a:ext>
            </a:extLst>
          </p:cNvPr>
          <p:cNvGrpSpPr/>
          <p:nvPr/>
        </p:nvGrpSpPr>
        <p:grpSpPr>
          <a:xfrm>
            <a:off x="5456692" y="6014809"/>
            <a:ext cx="2707005" cy="643890"/>
            <a:chOff x="0" y="0"/>
            <a:chExt cx="2707005" cy="645795"/>
          </a:xfrm>
        </p:grpSpPr>
        <p:pic>
          <p:nvPicPr>
            <p:cNvPr id="7" name="Picture 10" descr="Logotipo&#10;&#10;Descripción generada automáticamente">
              <a:extLst>
                <a:ext uri="{FF2B5EF4-FFF2-40B4-BE49-F238E27FC236}">
                  <a16:creationId xmlns:a16="http://schemas.microsoft.com/office/drawing/2014/main" id="{879D62AE-4729-4999-8302-008745926A4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8702" b="7356"/>
            <a:stretch/>
          </p:blipFill>
          <p:spPr bwMode="auto">
            <a:xfrm>
              <a:off x="0" y="0"/>
              <a:ext cx="770255" cy="645795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8" name="Picture 11" descr="Forma&#10;&#10;Descripción generada automáticamente con confianza media">
              <a:extLst>
                <a:ext uri="{FF2B5EF4-FFF2-40B4-BE49-F238E27FC236}">
                  <a16:creationId xmlns:a16="http://schemas.microsoft.com/office/drawing/2014/main" id="{4DB43D25-A655-48B3-A3C8-FF754762E30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52500" y="114300"/>
              <a:ext cx="1754505" cy="421005"/>
            </a:xfrm>
            <a:prstGeom prst="rect">
              <a:avLst/>
            </a:prstGeom>
          </p:spPr>
        </p:pic>
      </p:grp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E9026CD3-5DF0-A56C-3526-69B772AE15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177576"/>
              </p:ext>
            </p:extLst>
          </p:nvPr>
        </p:nvGraphicFramePr>
        <p:xfrm>
          <a:off x="179512" y="116635"/>
          <a:ext cx="8856985" cy="5832659"/>
        </p:xfrm>
        <a:graphic>
          <a:graphicData uri="http://schemas.openxmlformats.org/drawingml/2006/table">
            <a:tbl>
              <a:tblPr/>
              <a:tblGrid>
                <a:gridCol w="1052429">
                  <a:extLst>
                    <a:ext uri="{9D8B030D-6E8A-4147-A177-3AD203B41FA5}">
                      <a16:colId xmlns:a16="http://schemas.microsoft.com/office/drawing/2014/main" val="4006400314"/>
                    </a:ext>
                  </a:extLst>
                </a:gridCol>
                <a:gridCol w="3451508">
                  <a:extLst>
                    <a:ext uri="{9D8B030D-6E8A-4147-A177-3AD203B41FA5}">
                      <a16:colId xmlns:a16="http://schemas.microsoft.com/office/drawing/2014/main" val="1326273107"/>
                    </a:ext>
                  </a:extLst>
                </a:gridCol>
                <a:gridCol w="1342881">
                  <a:extLst>
                    <a:ext uri="{9D8B030D-6E8A-4147-A177-3AD203B41FA5}">
                      <a16:colId xmlns:a16="http://schemas.microsoft.com/office/drawing/2014/main" val="1124747476"/>
                    </a:ext>
                  </a:extLst>
                </a:gridCol>
                <a:gridCol w="1618248">
                  <a:extLst>
                    <a:ext uri="{9D8B030D-6E8A-4147-A177-3AD203B41FA5}">
                      <a16:colId xmlns:a16="http://schemas.microsoft.com/office/drawing/2014/main" val="271358255"/>
                    </a:ext>
                  </a:extLst>
                </a:gridCol>
                <a:gridCol w="1391919">
                  <a:extLst>
                    <a:ext uri="{9D8B030D-6E8A-4147-A177-3AD203B41FA5}">
                      <a16:colId xmlns:a16="http://schemas.microsoft.com/office/drawing/2014/main" val="522319660"/>
                    </a:ext>
                  </a:extLst>
                </a:gridCol>
              </a:tblGrid>
              <a:tr h="146395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BALANCE DE SITUACIÓN - PATRIMONIO NETO Y PASIVO</a:t>
                      </a:r>
                    </a:p>
                  </a:txBody>
                  <a:tcPr marL="6243" marR="6243" marT="62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BE3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243" marR="6243" marT="62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BE3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243" marR="6243" marT="62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BE3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243" marR="6243" marT="62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BE3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0865119"/>
                  </a:ext>
                </a:extLst>
              </a:tr>
              <a:tr h="146395"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243" marR="6243" marT="62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243" marR="6243" marT="62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243" marR="6243" marT="62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243" marR="6243" marT="62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243" marR="6243" marT="62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5451612"/>
                  </a:ext>
                </a:extLst>
              </a:tr>
              <a:tr h="146395"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243" marR="6243" marT="6243" marB="0" anchor="b">
                    <a:lnL>
                      <a:noFill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REAL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Estimación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Previsión PAIF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4471828"/>
                  </a:ext>
                </a:extLst>
              </a:tr>
              <a:tr h="146395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PATRIMONIO NETO Y PASIVO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2021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2022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2023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2254109"/>
                  </a:ext>
                </a:extLst>
              </a:tr>
              <a:tr h="146395"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243" marR="6243" marT="6243" marB="0" anchor="b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1686519"/>
                  </a:ext>
                </a:extLst>
              </a:tr>
              <a:tr h="146395"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A)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PATRIMONIO NETO</a:t>
                      </a:r>
                    </a:p>
                  </a:txBody>
                  <a:tcPr marL="6243" marR="6243" marT="6243" marB="0" anchor="b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1.036.985,28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1.032.616,88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1.028.248,48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5682419"/>
                  </a:ext>
                </a:extLst>
              </a:tr>
              <a:tr h="146395"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A1)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Fondos propios</a:t>
                      </a:r>
                    </a:p>
                  </a:txBody>
                  <a:tcPr marL="6243" marR="6243" marT="6243" marB="0" anchor="b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918.614,12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918.614,12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918.614,12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1377494"/>
                  </a:ext>
                </a:extLst>
              </a:tr>
              <a:tr h="146395"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I.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Capital</a:t>
                      </a:r>
                    </a:p>
                  </a:txBody>
                  <a:tcPr marL="6243" marR="6243" marT="6243" marB="0" anchor="b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691.163,80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691.163,80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691.163,80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3381231"/>
                  </a:ext>
                </a:extLst>
              </a:tr>
              <a:tr h="146395"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Capital escriturado</a:t>
                      </a:r>
                    </a:p>
                  </a:txBody>
                  <a:tcPr marL="6243" marR="6243" marT="6243" marB="0" anchor="b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691.163,80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691.163,80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691.163,80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6025149"/>
                  </a:ext>
                </a:extLst>
              </a:tr>
              <a:tr h="146395"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III.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Reservas</a:t>
                      </a:r>
                    </a:p>
                  </a:txBody>
                  <a:tcPr marL="6243" marR="6243" marT="6243" marB="0" anchor="b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225.452,09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227.450,32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227.450,32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059969"/>
                  </a:ext>
                </a:extLst>
              </a:tr>
              <a:tr h="146395"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Legal y estatutarias</a:t>
                      </a:r>
                    </a:p>
                  </a:txBody>
                  <a:tcPr marL="6243" marR="6243" marT="6243" marB="0" anchor="b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61.201,17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61.201,17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61.201,17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7760104"/>
                  </a:ext>
                </a:extLst>
              </a:tr>
              <a:tr h="146395"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Otras reservas</a:t>
                      </a:r>
                    </a:p>
                  </a:txBody>
                  <a:tcPr marL="6243" marR="6243" marT="6243" marB="0" anchor="b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164.250,92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166.249,15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166.249,15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0928912"/>
                  </a:ext>
                </a:extLst>
              </a:tr>
              <a:tr h="146395"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VI.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Otras aportaciones de socios</a:t>
                      </a:r>
                    </a:p>
                  </a:txBody>
                  <a:tcPr marL="6243" marR="6243" marT="6243" marB="0" anchor="b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2.713.401,52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2.809.752,33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2.809.752,33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4179469"/>
                  </a:ext>
                </a:extLst>
              </a:tr>
              <a:tr h="146395"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VII.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Resultado del ejercicio</a:t>
                      </a:r>
                    </a:p>
                  </a:txBody>
                  <a:tcPr marL="6243" marR="6243" marT="6243" marB="0" anchor="b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-2.711.403,29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-2.809.752,33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-2.809.752,33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4111510"/>
                  </a:ext>
                </a:extLst>
              </a:tr>
              <a:tr h="146395"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A3)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Subvenciones, donaciones y legados recibidos</a:t>
                      </a:r>
                    </a:p>
                  </a:txBody>
                  <a:tcPr marL="6243" marR="6243" marT="6243" marB="0" anchor="b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118.371,16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114.002,76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109.634,36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7201529"/>
                  </a:ext>
                </a:extLst>
              </a:tr>
              <a:tr h="146395"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243" marR="6243" marT="6243" marB="0" anchor="b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9517520"/>
                  </a:ext>
                </a:extLst>
              </a:tr>
              <a:tr h="146395"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B) 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PASIVO NO CORRIENTE</a:t>
                      </a:r>
                    </a:p>
                  </a:txBody>
                  <a:tcPr marL="6243" marR="6243" marT="6243" marB="0" anchor="b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11.157.422,14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5.605.966,01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54.509,88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0379039"/>
                  </a:ext>
                </a:extLst>
              </a:tr>
              <a:tr h="146395"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II.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Deudas a largo plazo</a:t>
                      </a:r>
                    </a:p>
                  </a:txBody>
                  <a:tcPr marL="6243" marR="6243" marT="6243" marB="0" anchor="b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11.100.000,00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5.550.000,00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9406101"/>
                  </a:ext>
                </a:extLst>
              </a:tr>
              <a:tr h="146395"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Otros pasivos financieros</a:t>
                      </a:r>
                    </a:p>
                  </a:txBody>
                  <a:tcPr marL="6243" marR="6243" marT="6243" marB="0" anchor="b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11.100.000,00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5.550.000,00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557537"/>
                  </a:ext>
                </a:extLst>
              </a:tr>
              <a:tr h="287028"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a)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Otros pasivos financieros por deudas transformables en subvenciones a largo plazo (cta. 172)</a:t>
                      </a:r>
                    </a:p>
                  </a:txBody>
                  <a:tcPr marL="6243" marR="6243" marT="6243" marB="0" anchor="b">
                    <a:lnL>
                      <a:noFill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11.100.000,00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5.550.000,00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2163032"/>
                  </a:ext>
                </a:extLst>
              </a:tr>
              <a:tr h="146395"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IV.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Pasivos por impuesto diferido</a:t>
                      </a:r>
                    </a:p>
                  </a:txBody>
                  <a:tcPr marL="6243" marR="6243" marT="6243" marB="0" anchor="b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57.422,14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55.966,01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54.509,88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9700565"/>
                  </a:ext>
                </a:extLst>
              </a:tr>
              <a:tr h="287028"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a)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Pasivo por impuesto diferido por el efecto impositivo de las subvenciones de capital</a:t>
                      </a:r>
                    </a:p>
                  </a:txBody>
                  <a:tcPr marL="6243" marR="6243" marT="6243" marB="0" anchor="b">
                    <a:lnL>
                      <a:noFill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57.422,14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55.966,01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54.509,88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0080493"/>
                  </a:ext>
                </a:extLst>
              </a:tr>
              <a:tr h="146395"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243" marR="6243" marT="62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243" marR="6243" marT="62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243" marR="6243" marT="62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243" marR="6243" marT="6243" marB="0" anchor="b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0237722"/>
                  </a:ext>
                </a:extLst>
              </a:tr>
              <a:tr h="146395"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C)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PASIVO CORRIENTE</a:t>
                      </a:r>
                    </a:p>
                  </a:txBody>
                  <a:tcPr marL="6243" marR="6243" marT="6243" marB="0" anchor="b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13.696.243,35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8.863.103,43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8.652.682,24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7814115"/>
                  </a:ext>
                </a:extLst>
              </a:tr>
              <a:tr h="146395"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III.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Deudas a corto plazo</a:t>
                      </a:r>
                    </a:p>
                  </a:txBody>
                  <a:tcPr marL="6243" marR="6243" marT="6243" marB="0" anchor="b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7.896.536,56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5.550.000,00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5.550.000,00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5699793"/>
                  </a:ext>
                </a:extLst>
              </a:tr>
              <a:tr h="146395"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Deudas con entidades de crédito</a:t>
                      </a:r>
                    </a:p>
                  </a:txBody>
                  <a:tcPr marL="6243" marR="6243" marT="6243" marB="0" anchor="b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7.026,07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0064747"/>
                  </a:ext>
                </a:extLst>
              </a:tr>
              <a:tr h="146395"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Otros pasivos financieros</a:t>
                      </a:r>
                    </a:p>
                  </a:txBody>
                  <a:tcPr marL="6243" marR="6243" marT="6243" marB="0" anchor="b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7.889.510,49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5.550.000,00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5.550.000,00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0077231"/>
                  </a:ext>
                </a:extLst>
              </a:tr>
              <a:tr h="287028"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a)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Otros pasivos financieros por deudas transformables en subvenciones a corto plazo (cta. 522)</a:t>
                      </a:r>
                    </a:p>
                  </a:txBody>
                  <a:tcPr marL="6243" marR="6243" marT="6243" marB="0" anchor="b">
                    <a:lnL>
                      <a:noFill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7.834.612,45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5.550.000,00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5.550.000,00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444535"/>
                  </a:ext>
                </a:extLst>
              </a:tr>
              <a:tr h="146395"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b)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Otros pasivos financieros a corto plazo (resto)</a:t>
                      </a:r>
                    </a:p>
                  </a:txBody>
                  <a:tcPr marL="6243" marR="6243" marT="6243" marB="0" anchor="b">
                    <a:lnL>
                      <a:noFill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54.898,04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9145681"/>
                  </a:ext>
                </a:extLst>
              </a:tr>
              <a:tr h="146395"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V.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Acreedores comerciales y otras cuentas a pagar</a:t>
                      </a:r>
                    </a:p>
                  </a:txBody>
                  <a:tcPr marL="6243" marR="6243" marT="6243" marB="0" anchor="b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5.799.706,79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3.313.103,43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3.102.682,24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1472404"/>
                  </a:ext>
                </a:extLst>
              </a:tr>
              <a:tr h="146395"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Acreedores varios</a:t>
                      </a:r>
                    </a:p>
                  </a:txBody>
                  <a:tcPr marL="6243" marR="6243" marT="6243" marB="0" anchor="b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5.113.129,43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2.768.792,05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2.560.682,24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0022449"/>
                  </a:ext>
                </a:extLst>
              </a:tr>
              <a:tr h="146395"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Personal (remuneraciones pendientes de pago)</a:t>
                      </a:r>
                    </a:p>
                  </a:txBody>
                  <a:tcPr marL="6243" marR="6243" marT="6243" marB="0" anchor="b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43.896,66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41.567,93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42.000,00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4477354"/>
                  </a:ext>
                </a:extLst>
              </a:tr>
              <a:tr h="146395"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Otras deudas con las Administraciones Públicas</a:t>
                      </a:r>
                    </a:p>
                  </a:txBody>
                  <a:tcPr marL="6243" marR="6243" marT="6243" marB="0" anchor="b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642.680,70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502.743,45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500.000,00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552891"/>
                  </a:ext>
                </a:extLst>
              </a:tr>
              <a:tr h="146395"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b)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Resto de otras deudas con las administraciones públicas</a:t>
                      </a:r>
                    </a:p>
                  </a:txBody>
                  <a:tcPr marL="6243" marR="6243" marT="6243" marB="0" anchor="b">
                    <a:lnL>
                      <a:noFill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642.680,70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502.743,45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500.000,00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420916"/>
                  </a:ext>
                </a:extLst>
              </a:tr>
              <a:tr h="286935"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243" marR="6243" marT="6243" marB="0" anchor="b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3608402"/>
                  </a:ext>
                </a:extLst>
              </a:tr>
              <a:tr h="146395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PATRIMONIO NETO Y PASIVO (A+B+C)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25.890.650,77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15.501.686,32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9.735.440,60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33889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31855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>
            <a:extLst>
              <a:ext uri="{FF2B5EF4-FFF2-40B4-BE49-F238E27FC236}">
                <a16:creationId xmlns:a16="http://schemas.microsoft.com/office/drawing/2014/main" id="{1DC19888-8EBA-43F6-9F49-C95CF66BFCF7}"/>
              </a:ext>
            </a:extLst>
          </p:cNvPr>
          <p:cNvSpPr txBox="1">
            <a:spLocks noChangeArrowheads="1"/>
          </p:cNvSpPr>
          <p:nvPr/>
        </p:nvSpPr>
        <p:spPr>
          <a:xfrm>
            <a:off x="683568" y="1412776"/>
            <a:ext cx="7628384" cy="2999256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3200" b="1" i="0" u="none" strike="noStrike" kern="0" cap="none" spc="0" normalizeH="0" baseline="0" noProof="0">
                <a:ln>
                  <a:noFill/>
                </a:ln>
                <a:solidFill>
                  <a:srgbClr val="FF8000"/>
                </a:solidFill>
                <a:effectLst/>
                <a:uLnTx/>
                <a:uFillTx/>
                <a:latin typeface="Frutiger LT 45 Light" pitchFamily="34" charset="0"/>
              </a:rPr>
              <a:t>MUCHAS GRACIAS POR SU ATENCIÓN</a:t>
            </a:r>
            <a:br>
              <a:rPr kumimoji="0" lang="es-ES" sz="44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</a:br>
            <a:endParaRPr kumimoji="0" lang="es-ES" sz="44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4400" b="0" i="0" u="none" strike="noStrike" kern="0" cap="none" spc="0" normalizeH="0" baseline="0" noProof="0">
              <a:ln>
                <a:noFill/>
              </a:ln>
              <a:solidFill>
                <a:srgbClr val="1F497D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4400" b="1" i="0" u="none" strike="noStrike" kern="0" cap="none" spc="0" normalizeH="0" baseline="0" noProof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Frutiger LT 45 Light" pitchFamily="34" charset="0"/>
              </a:rPr>
              <a:t>Turismo de Tenerife</a:t>
            </a:r>
            <a:endParaRPr kumimoji="0" lang="es-ES" sz="4400" b="1" i="0" u="none" strike="noStrike" kern="0" cap="none" spc="0" normalizeH="0" baseline="0" noProof="0">
              <a:ln>
                <a:noFill/>
              </a:ln>
              <a:solidFill>
                <a:srgbClr val="1F497D"/>
              </a:solidFill>
              <a:effectLst/>
              <a:uLnTx/>
              <a:uFillTx/>
            </a:endParaRPr>
          </a:p>
        </p:txBody>
      </p:sp>
      <p:pic>
        <p:nvPicPr>
          <p:cNvPr id="4" name="Picture 9" descr="Imagen de la pantalla de un video juego&#10;&#10;Descripción generada automáticamente con confianza baja">
            <a:extLst>
              <a:ext uri="{FF2B5EF4-FFF2-40B4-BE49-F238E27FC236}">
                <a16:creationId xmlns:a16="http://schemas.microsoft.com/office/drawing/2014/main" id="{A583F58E-9537-4001-853D-2CEEB1BFC6F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5661248"/>
            <a:ext cx="1818005" cy="493395"/>
          </a:xfrm>
          <a:prstGeom prst="rect">
            <a:avLst/>
          </a:prstGeom>
        </p:spPr>
      </p:pic>
      <p:grpSp>
        <p:nvGrpSpPr>
          <p:cNvPr id="6" name="Grupo 5">
            <a:extLst>
              <a:ext uri="{FF2B5EF4-FFF2-40B4-BE49-F238E27FC236}">
                <a16:creationId xmlns:a16="http://schemas.microsoft.com/office/drawing/2014/main" id="{47C4753E-B7A7-49E7-B08C-21BF7CAA24BF}"/>
              </a:ext>
            </a:extLst>
          </p:cNvPr>
          <p:cNvGrpSpPr/>
          <p:nvPr/>
        </p:nvGrpSpPr>
        <p:grpSpPr>
          <a:xfrm>
            <a:off x="5600708" y="5510753"/>
            <a:ext cx="2707005" cy="643890"/>
            <a:chOff x="0" y="0"/>
            <a:chExt cx="2707005" cy="645795"/>
          </a:xfrm>
        </p:grpSpPr>
        <p:pic>
          <p:nvPicPr>
            <p:cNvPr id="7" name="Picture 10" descr="Logotipo&#10;&#10;Descripción generada automáticamente">
              <a:extLst>
                <a:ext uri="{FF2B5EF4-FFF2-40B4-BE49-F238E27FC236}">
                  <a16:creationId xmlns:a16="http://schemas.microsoft.com/office/drawing/2014/main" id="{D61A812D-A010-44A4-86E4-02DE4295821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8702" b="7356"/>
            <a:stretch/>
          </p:blipFill>
          <p:spPr bwMode="auto">
            <a:xfrm>
              <a:off x="0" y="0"/>
              <a:ext cx="770255" cy="645795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8" name="Picture 11" descr="Forma&#10;&#10;Descripción generada automáticamente con confianza media">
              <a:extLst>
                <a:ext uri="{FF2B5EF4-FFF2-40B4-BE49-F238E27FC236}">
                  <a16:creationId xmlns:a16="http://schemas.microsoft.com/office/drawing/2014/main" id="{20919278-2A95-453D-AA85-0BC3CF0AD20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52500" y="114300"/>
              <a:ext cx="1754505" cy="421005"/>
            </a:xfrm>
            <a:prstGeom prst="rect">
              <a:avLst/>
            </a:prstGeom>
          </p:spPr>
        </p:pic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d0d1bc6d-f048-4684-a59c-1a2d756c80be" xsi:nil="true"/>
    <lcf76f155ced4ddcb4097134ff3c332f xmlns="cb4efc23-cbea-429c-95ad-f66483036327">
      <Terms xmlns="http://schemas.microsoft.com/office/infopath/2007/PartnerControls"/>
    </lcf76f155ced4ddcb4097134ff3c332f>
    <MediaLengthInSeconds xmlns="cb4efc23-cbea-429c-95ad-f66483036327" xsi:nil="true"/>
    <SharedWithUsers xmlns="d0d1bc6d-f048-4684-a59c-1a2d756c80be">
      <UserInfo>
        <DisplayName/>
        <AccountId xsi:nil="true"/>
        <AccountType/>
      </UserInfo>
    </SharedWithUsers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F3671DA0BFC7C648ABECC1FF189449F0" ma:contentTypeVersion="17" ma:contentTypeDescription="Crear nuevo documento." ma:contentTypeScope="" ma:versionID="037749b488e76c3cec2859bb2207b95b">
  <xsd:schema xmlns:xsd="http://www.w3.org/2001/XMLSchema" xmlns:xs="http://www.w3.org/2001/XMLSchema" xmlns:p="http://schemas.microsoft.com/office/2006/metadata/properties" xmlns:ns2="cb4efc23-cbea-429c-95ad-f66483036327" xmlns:ns3="d0d1bc6d-f048-4684-a59c-1a2d756c80be" targetNamespace="http://schemas.microsoft.com/office/2006/metadata/properties" ma:root="true" ma:fieldsID="4d29562f180e1b3ae9d0dfd4781a5a2a" ns2:_="" ns3:_="">
    <xsd:import namespace="cb4efc23-cbea-429c-95ad-f66483036327"/>
    <xsd:import namespace="d0d1bc6d-f048-4684-a59c-1a2d756c80b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LengthInSecond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b4efc23-cbea-429c-95ad-f664830363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1" nillable="true" ma:taxonomy="true" ma:internalName="lcf76f155ced4ddcb4097134ff3c332f" ma:taxonomyFieldName="MediaServiceImageTags" ma:displayName="Etiquetas de imagen" ma:readOnly="false" ma:fieldId="{5cf76f15-5ced-4ddc-b409-7134ff3c332f}" ma:taxonomyMulti="true" ma:sspId="f3325280-2aef-4f39-8940-b77a215173c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LengthInSeconds" ma:index="2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0d1bc6d-f048-4684-a59c-1a2d756c80be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86355db5-dc56-4116-9f07-999c893e2cf8}" ma:internalName="TaxCatchAll" ma:showField="CatchAllData" ma:web="d0d1bc6d-f048-4684-a59c-1a2d756c80b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C4AC8D6-C892-44EC-8491-6269352CBC0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5DCA78E-D4EF-46D0-9BE2-FC365E7A13E9}">
  <ds:schemaRefs>
    <ds:schemaRef ds:uri="9c59f122-ab66-42f1-8bb5-a3979aa14479"/>
    <ds:schemaRef ds:uri="e0515e28-181c-46ff-9191-47e0049ac0cd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774FE884-93DC-4FBF-A7B1-2B3721CFA320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2325</Words>
  <Application>Microsoft Office PowerPoint</Application>
  <PresentationFormat>Presentación en pantalla (4:3)</PresentationFormat>
  <Paragraphs>972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3" baseType="lpstr">
      <vt:lpstr>Arial</vt:lpstr>
      <vt:lpstr>Calibri</vt:lpstr>
      <vt:lpstr>Frutiger LT 45 Light</vt:lpstr>
      <vt:lpstr>Tahoma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Carmelo S. Ortiz García</dc:creator>
  <cp:lastModifiedBy>Juan Miguel Matz Falero</cp:lastModifiedBy>
  <cp:revision>2</cp:revision>
  <cp:lastPrinted>2022-11-02T13:31:05Z</cp:lastPrinted>
  <dcterms:created xsi:type="dcterms:W3CDTF">2009-04-01T10:48:59Z</dcterms:created>
  <dcterms:modified xsi:type="dcterms:W3CDTF">2023-10-18T09:30:28Z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0x010100F3671DA0BFC7C648ABECC1FF189449F0</vt:lpwstr>
  </property>
  <property fmtid="{D5CDD505-2E9C-101B-9397-08002B2CF9AE}" pid="3" name="MediaServiceImageTags">
    <vt:lpwstr/>
  </property>
  <property fmtid="{D5CDD505-2E9C-101B-9397-08002B2CF9AE}" pid="4" name="Order">
    <vt:r8>23060000</vt:r8>
  </property>
  <property fmtid="{D5CDD505-2E9C-101B-9397-08002B2CF9AE}" pid="5" name="xd_ProgID">
    <vt:lpwstr/>
  </property>
  <property fmtid="{D5CDD505-2E9C-101B-9397-08002B2CF9AE}" pid="6" name="_SourceUrl">
    <vt:lpwstr/>
  </property>
  <property fmtid="{D5CDD505-2E9C-101B-9397-08002B2CF9AE}" pid="7" name="_SharedFileIndex">
    <vt:lpwstr/>
  </property>
  <property fmtid="{D5CDD505-2E9C-101B-9397-08002B2CF9AE}" pid="8" name="ComplianceAssetId">
    <vt:lpwstr/>
  </property>
  <property fmtid="{D5CDD505-2E9C-101B-9397-08002B2CF9AE}" pid="9" name="TemplateUrl">
    <vt:lpwstr/>
  </property>
  <property fmtid="{D5CDD505-2E9C-101B-9397-08002B2CF9AE}" pid="10" name="_ExtendedDescription">
    <vt:lpwstr/>
  </property>
  <property fmtid="{D5CDD505-2E9C-101B-9397-08002B2CF9AE}" pid="11" name="TriggerFlowInfo">
    <vt:lpwstr/>
  </property>
  <property fmtid="{D5CDD505-2E9C-101B-9397-08002B2CF9AE}" pid="12" name="xd_Signature">
    <vt:bool>false</vt:bool>
  </property>
</Properties>
</file>